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91" r:id="rId2"/>
    <p:sldMasterId id="2147484024" r:id="rId3"/>
  </p:sldMasterIdLst>
  <p:notesMasterIdLst>
    <p:notesMasterId r:id="rId14"/>
  </p:notesMasterIdLst>
  <p:handoutMasterIdLst>
    <p:handoutMasterId r:id="rId15"/>
  </p:handoutMasterIdLst>
  <p:sldIdLst>
    <p:sldId id="337" r:id="rId4"/>
    <p:sldId id="444" r:id="rId5"/>
    <p:sldId id="328" r:id="rId6"/>
    <p:sldId id="445" r:id="rId7"/>
    <p:sldId id="446" r:id="rId8"/>
    <p:sldId id="447" r:id="rId9"/>
    <p:sldId id="340" r:id="rId10"/>
    <p:sldId id="448" r:id="rId11"/>
    <p:sldId id="297" r:id="rId12"/>
    <p:sldId id="298" r:id="rId1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 slides" id="{F37E1847-B7EB-7546-9490-7462394074F2}">
          <p14:sldIdLst>
            <p14:sldId id="337"/>
            <p14:sldId id="444"/>
            <p14:sldId id="328"/>
            <p14:sldId id="445"/>
            <p14:sldId id="446"/>
            <p14:sldId id="447"/>
            <p14:sldId id="340"/>
            <p14:sldId id="448"/>
            <p14:sldId id="297"/>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46"/>
    <p:restoredTop sz="83248"/>
  </p:normalViewPr>
  <p:slideViewPr>
    <p:cSldViewPr snapToGrid="0" snapToObjects="1">
      <p:cViewPr varScale="1">
        <p:scale>
          <a:sx n="145" d="100"/>
          <a:sy n="145" d="100"/>
        </p:scale>
        <p:origin x="560" y="184"/>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E9E4C-8C1B-F244-A939-DB4C79C37674}" type="doc">
      <dgm:prSet loTypeId="urn:microsoft.com/office/officeart/2005/8/layout/hChevron3" loCatId="" qsTypeId="urn:microsoft.com/office/officeart/2005/8/quickstyle/simple1" qsCatId="simple" csTypeId="urn:microsoft.com/office/officeart/2005/8/colors/accent1_2" csCatId="accent1" phldr="1"/>
      <dgm:spPr/>
    </dgm:pt>
    <dgm:pt modelId="{D2D2EDD6-A295-9A49-B4C9-C60BAF23E511}">
      <dgm:prSet phldrT="[Text]" custT="1"/>
      <dgm:spPr>
        <a:solidFill>
          <a:schemeClr val="accent1">
            <a:lumMod val="75000"/>
          </a:schemeClr>
        </a:solidFill>
      </dgm:spPr>
      <dgm:t>
        <a:bodyPr/>
        <a:lstStyle/>
        <a:p>
          <a:r>
            <a:rPr lang="en-US" sz="1800" dirty="0">
              <a:solidFill>
                <a:schemeClr val="bg1"/>
              </a:solidFill>
            </a:rPr>
            <a:t>Open by Design</a:t>
          </a:r>
        </a:p>
      </dgm:t>
    </dgm:pt>
    <dgm:pt modelId="{D0FD5793-6808-4741-88FA-4B4F8A64B50F}" type="parTrans" cxnId="{4EF7969F-25BE-3B4B-902D-025ADECD9556}">
      <dgm:prSet/>
      <dgm:spPr/>
      <dgm:t>
        <a:bodyPr/>
        <a:lstStyle/>
        <a:p>
          <a:endParaRPr lang="en-US"/>
        </a:p>
      </dgm:t>
    </dgm:pt>
    <dgm:pt modelId="{D937441D-7623-6145-9995-5A7953DF44CE}" type="sibTrans" cxnId="{4EF7969F-25BE-3B4B-902D-025ADECD9556}">
      <dgm:prSet/>
      <dgm:spPr/>
      <dgm:t>
        <a:bodyPr/>
        <a:lstStyle/>
        <a:p>
          <a:endParaRPr lang="en-US"/>
        </a:p>
      </dgm:t>
    </dgm:pt>
    <dgm:pt modelId="{08DA4E6B-901F-094E-8563-970D3CC78EA2}">
      <dgm:prSet phldrT="[Text]" custT="1"/>
      <dgm:spPr>
        <a:solidFill>
          <a:schemeClr val="accent1">
            <a:lumMod val="75000"/>
            <a:alpha val="85000"/>
          </a:schemeClr>
        </a:solidFill>
      </dgm:spPr>
      <dgm:t>
        <a:bodyPr/>
        <a:lstStyle/>
        <a:p>
          <a:r>
            <a:rPr lang="en-US" sz="1800" dirty="0">
              <a:solidFill>
                <a:schemeClr val="bg1"/>
              </a:solidFill>
            </a:rPr>
            <a:t>No one (and everyone) controls the blockchain</a:t>
          </a:r>
        </a:p>
      </dgm:t>
    </dgm:pt>
    <dgm:pt modelId="{63F87BE4-314E-764F-AC06-957B09BC12B7}" type="parTrans" cxnId="{35C56913-1A96-9849-8AC9-75492CF2BD6E}">
      <dgm:prSet/>
      <dgm:spPr/>
      <dgm:t>
        <a:bodyPr/>
        <a:lstStyle/>
        <a:p>
          <a:endParaRPr lang="en-US"/>
        </a:p>
      </dgm:t>
    </dgm:pt>
    <dgm:pt modelId="{604672FC-2094-FF40-BDF7-A97F9EA6E88F}" type="sibTrans" cxnId="{35C56913-1A96-9849-8AC9-75492CF2BD6E}">
      <dgm:prSet/>
      <dgm:spPr/>
      <dgm:t>
        <a:bodyPr/>
        <a:lstStyle/>
        <a:p>
          <a:endParaRPr lang="en-US"/>
        </a:p>
      </dgm:t>
    </dgm:pt>
    <dgm:pt modelId="{C2FC985F-D5D9-0C41-8F2D-8F068420C4FC}">
      <dgm:prSet phldrT="[Text]" custT="1"/>
      <dgm:spPr>
        <a:solidFill>
          <a:schemeClr val="accent1">
            <a:lumMod val="75000"/>
            <a:alpha val="70000"/>
          </a:schemeClr>
        </a:solidFill>
      </dgm:spPr>
      <dgm:t>
        <a:bodyPr/>
        <a:lstStyle/>
        <a:p>
          <a:r>
            <a:rPr lang="en-US" sz="1800" dirty="0">
              <a:solidFill>
                <a:schemeClr val="bg1"/>
              </a:solidFill>
            </a:rPr>
            <a:t>Strive Towards Network-of-Networks</a:t>
          </a:r>
        </a:p>
      </dgm:t>
    </dgm:pt>
    <dgm:pt modelId="{5B3CB306-1B5B-EA4E-8A05-35E98883D1EB}" type="parTrans" cxnId="{6C82C796-A533-2646-949D-011AB57E056D}">
      <dgm:prSet/>
      <dgm:spPr/>
      <dgm:t>
        <a:bodyPr/>
        <a:lstStyle/>
        <a:p>
          <a:endParaRPr lang="en-US"/>
        </a:p>
      </dgm:t>
    </dgm:pt>
    <dgm:pt modelId="{81422AEB-4D25-FF48-A642-0AC8E1053A53}" type="sibTrans" cxnId="{6C82C796-A533-2646-949D-011AB57E056D}">
      <dgm:prSet/>
      <dgm:spPr/>
      <dgm:t>
        <a:bodyPr/>
        <a:lstStyle/>
        <a:p>
          <a:endParaRPr lang="en-US"/>
        </a:p>
      </dgm:t>
    </dgm:pt>
    <dgm:pt modelId="{17033CC9-4407-2445-B7A0-BE97B2F37622}" type="pres">
      <dgm:prSet presAssocID="{9E0E9E4C-8C1B-F244-A939-DB4C79C37674}" presName="Name0" presStyleCnt="0">
        <dgm:presLayoutVars>
          <dgm:dir/>
          <dgm:resizeHandles val="exact"/>
        </dgm:presLayoutVars>
      </dgm:prSet>
      <dgm:spPr/>
    </dgm:pt>
    <dgm:pt modelId="{2A01CA95-A76E-FF42-B74C-849F5BFA7AFB}" type="pres">
      <dgm:prSet presAssocID="{D2D2EDD6-A295-9A49-B4C9-C60BAF23E511}" presName="parTxOnly" presStyleLbl="node1" presStyleIdx="0" presStyleCnt="3" custScaleX="95890">
        <dgm:presLayoutVars>
          <dgm:bulletEnabled val="1"/>
        </dgm:presLayoutVars>
      </dgm:prSet>
      <dgm:spPr/>
    </dgm:pt>
    <dgm:pt modelId="{BEC3A5D1-BB9D-7049-9D35-DE8107CDE8E8}" type="pres">
      <dgm:prSet presAssocID="{D937441D-7623-6145-9995-5A7953DF44CE}" presName="parSpace" presStyleCnt="0"/>
      <dgm:spPr/>
    </dgm:pt>
    <dgm:pt modelId="{27EAB0FD-01CC-3D43-8FD6-183F71729B54}" type="pres">
      <dgm:prSet presAssocID="{08DA4E6B-901F-094E-8563-970D3CC78EA2}" presName="parTxOnly" presStyleLbl="node1" presStyleIdx="1" presStyleCnt="3" custScaleX="135377">
        <dgm:presLayoutVars>
          <dgm:bulletEnabled val="1"/>
        </dgm:presLayoutVars>
      </dgm:prSet>
      <dgm:spPr/>
    </dgm:pt>
    <dgm:pt modelId="{F1BE6C66-BF1E-094A-8AC1-11271ED0F656}" type="pres">
      <dgm:prSet presAssocID="{604672FC-2094-FF40-BDF7-A97F9EA6E88F}" presName="parSpace" presStyleCnt="0"/>
      <dgm:spPr/>
    </dgm:pt>
    <dgm:pt modelId="{81CC071A-A82D-4D4A-A159-28000C588E33}" type="pres">
      <dgm:prSet presAssocID="{C2FC985F-D5D9-0C41-8F2D-8F068420C4FC}" presName="parTxOnly" presStyleLbl="node1" presStyleIdx="2" presStyleCnt="3" custScaleX="130030">
        <dgm:presLayoutVars>
          <dgm:bulletEnabled val="1"/>
        </dgm:presLayoutVars>
      </dgm:prSet>
      <dgm:spPr/>
    </dgm:pt>
  </dgm:ptLst>
  <dgm:cxnLst>
    <dgm:cxn modelId="{E7F3FD05-C904-3044-B348-41AE59B729B2}" type="presOf" srcId="{D2D2EDD6-A295-9A49-B4C9-C60BAF23E511}" destId="{2A01CA95-A76E-FF42-B74C-849F5BFA7AFB}" srcOrd="0" destOrd="0" presId="urn:microsoft.com/office/officeart/2005/8/layout/hChevron3"/>
    <dgm:cxn modelId="{35C56913-1A96-9849-8AC9-75492CF2BD6E}" srcId="{9E0E9E4C-8C1B-F244-A939-DB4C79C37674}" destId="{08DA4E6B-901F-094E-8563-970D3CC78EA2}" srcOrd="1" destOrd="0" parTransId="{63F87BE4-314E-764F-AC06-957B09BC12B7}" sibTransId="{604672FC-2094-FF40-BDF7-A97F9EA6E88F}"/>
    <dgm:cxn modelId="{F337E836-7602-1A43-9011-9431C03E1628}" type="presOf" srcId="{9E0E9E4C-8C1B-F244-A939-DB4C79C37674}" destId="{17033CC9-4407-2445-B7A0-BE97B2F37622}" srcOrd="0" destOrd="0" presId="urn:microsoft.com/office/officeart/2005/8/layout/hChevron3"/>
    <dgm:cxn modelId="{14AA3151-033D-7040-A860-15742924CBBE}" type="presOf" srcId="{08DA4E6B-901F-094E-8563-970D3CC78EA2}" destId="{27EAB0FD-01CC-3D43-8FD6-183F71729B54}" srcOrd="0" destOrd="0" presId="urn:microsoft.com/office/officeart/2005/8/layout/hChevron3"/>
    <dgm:cxn modelId="{6C82C796-A533-2646-949D-011AB57E056D}" srcId="{9E0E9E4C-8C1B-F244-A939-DB4C79C37674}" destId="{C2FC985F-D5D9-0C41-8F2D-8F068420C4FC}" srcOrd="2" destOrd="0" parTransId="{5B3CB306-1B5B-EA4E-8A05-35E98883D1EB}" sibTransId="{81422AEB-4D25-FF48-A642-0AC8E1053A53}"/>
    <dgm:cxn modelId="{92D80E9A-1BA9-3047-A938-DEA8F6FB5DF7}" type="presOf" srcId="{C2FC985F-D5D9-0C41-8F2D-8F068420C4FC}" destId="{81CC071A-A82D-4D4A-A159-28000C588E33}" srcOrd="0" destOrd="0" presId="urn:microsoft.com/office/officeart/2005/8/layout/hChevron3"/>
    <dgm:cxn modelId="{4EF7969F-25BE-3B4B-902D-025ADECD9556}" srcId="{9E0E9E4C-8C1B-F244-A939-DB4C79C37674}" destId="{D2D2EDD6-A295-9A49-B4C9-C60BAF23E511}" srcOrd="0" destOrd="0" parTransId="{D0FD5793-6808-4741-88FA-4B4F8A64B50F}" sibTransId="{D937441D-7623-6145-9995-5A7953DF44CE}"/>
    <dgm:cxn modelId="{6E655BAC-E2BD-AE4C-A14C-9F04F69F496E}" type="presParOf" srcId="{17033CC9-4407-2445-B7A0-BE97B2F37622}" destId="{2A01CA95-A76E-FF42-B74C-849F5BFA7AFB}" srcOrd="0" destOrd="0" presId="urn:microsoft.com/office/officeart/2005/8/layout/hChevron3"/>
    <dgm:cxn modelId="{CB3B07E3-E46C-1D4E-8B02-A3096FDC1244}" type="presParOf" srcId="{17033CC9-4407-2445-B7A0-BE97B2F37622}" destId="{BEC3A5D1-BB9D-7049-9D35-DE8107CDE8E8}" srcOrd="1" destOrd="0" presId="urn:microsoft.com/office/officeart/2005/8/layout/hChevron3"/>
    <dgm:cxn modelId="{79F539CC-21CF-C642-AB04-2332C1EE81DE}" type="presParOf" srcId="{17033CC9-4407-2445-B7A0-BE97B2F37622}" destId="{27EAB0FD-01CC-3D43-8FD6-183F71729B54}" srcOrd="2" destOrd="0" presId="urn:microsoft.com/office/officeart/2005/8/layout/hChevron3"/>
    <dgm:cxn modelId="{532540B2-373A-5846-BA99-52A08F047EFF}" type="presParOf" srcId="{17033CC9-4407-2445-B7A0-BE97B2F37622}" destId="{F1BE6C66-BF1E-094A-8AC1-11271ED0F656}" srcOrd="3" destOrd="0" presId="urn:microsoft.com/office/officeart/2005/8/layout/hChevron3"/>
    <dgm:cxn modelId="{AC24367C-4DDE-AD40-90FE-B728A0D29D64}" type="presParOf" srcId="{17033CC9-4407-2445-B7A0-BE97B2F37622}" destId="{81CC071A-A82D-4D4A-A159-28000C588E33}"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1CA95-A76E-FF42-B74C-849F5BFA7AFB}">
      <dsp:nvSpPr>
        <dsp:cNvPr id="0" name=""/>
        <dsp:cNvSpPr/>
      </dsp:nvSpPr>
      <dsp:spPr>
        <a:xfrm>
          <a:off x="2782" y="978374"/>
          <a:ext cx="2539888" cy="1059501"/>
        </a:xfrm>
        <a:prstGeom prst="homePlate">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Open by Design</a:t>
          </a:r>
        </a:p>
      </dsp:txBody>
      <dsp:txXfrm>
        <a:off x="2782" y="978374"/>
        <a:ext cx="2275013" cy="1059501"/>
      </dsp:txXfrm>
    </dsp:sp>
    <dsp:sp modelId="{27EAB0FD-01CC-3D43-8FD6-183F71729B54}">
      <dsp:nvSpPr>
        <dsp:cNvPr id="0" name=""/>
        <dsp:cNvSpPr/>
      </dsp:nvSpPr>
      <dsp:spPr>
        <a:xfrm>
          <a:off x="2012920" y="978374"/>
          <a:ext cx="3585801" cy="1059501"/>
        </a:xfrm>
        <a:prstGeom prst="chevron">
          <a:avLst/>
        </a:prstGeom>
        <a:solidFill>
          <a:schemeClr val="accent1">
            <a:lumMod val="75000"/>
            <a:alpha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No one (and everyone) controls the blockchain</a:t>
          </a:r>
        </a:p>
      </dsp:txBody>
      <dsp:txXfrm>
        <a:off x="2542671" y="978374"/>
        <a:ext cx="2526300" cy="1059501"/>
      </dsp:txXfrm>
    </dsp:sp>
    <dsp:sp modelId="{81CC071A-A82D-4D4A-A159-28000C588E33}">
      <dsp:nvSpPr>
        <dsp:cNvPr id="0" name=""/>
        <dsp:cNvSpPr/>
      </dsp:nvSpPr>
      <dsp:spPr>
        <a:xfrm>
          <a:off x="5068971" y="978374"/>
          <a:ext cx="3444173" cy="1059501"/>
        </a:xfrm>
        <a:prstGeom prst="chevron">
          <a:avLst/>
        </a:prstGeom>
        <a:solidFill>
          <a:schemeClr val="accent1">
            <a:lumMod val="75000"/>
            <a:alpha val="7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Strive Towards Network-of-Networks</a:t>
          </a:r>
        </a:p>
      </dsp:txBody>
      <dsp:txXfrm>
        <a:off x="5598722" y="978374"/>
        <a:ext cx="2384672" cy="105950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3/12/19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3/12/19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off blockchain track</a:t>
            </a:r>
          </a:p>
          <a:p>
            <a:endParaRPr lang="en-US" dirty="0"/>
          </a:p>
          <a:p>
            <a:r>
              <a:rPr lang="en-US" dirty="0"/>
              <a:t>Lot of hype and lot of misunderstanding</a:t>
            </a:r>
          </a:p>
          <a:p>
            <a:r>
              <a:rPr lang="en-US" dirty="0"/>
              <a:t>Confusion between cryptocurrencies in a public </a:t>
            </a:r>
            <a:r>
              <a:rPr lang="en-US" dirty="0" err="1"/>
              <a:t>permissionless</a:t>
            </a:r>
            <a:r>
              <a:rPr lang="en-US" dirty="0"/>
              <a:t> world and distributed ledgers for enterprises</a:t>
            </a:r>
          </a:p>
          <a:p>
            <a:endParaRPr lang="en-US" dirty="0"/>
          </a:p>
          <a:p>
            <a:r>
              <a:rPr lang="en-US" dirty="0"/>
              <a:t>Hopefully you will leave with a sense of reality at the end of the day. What are clients really working on? </a:t>
            </a:r>
          </a:p>
          <a:p>
            <a:r>
              <a:rPr lang="en-US" dirty="0"/>
              <a:t>What are the core problems being addressed? What is the value proposition? How do you go about building your network to address a business problem?</a:t>
            </a:r>
          </a:p>
          <a:p>
            <a:r>
              <a:rPr lang="en-US" dirty="0"/>
              <a:t>What are some of the technological challenges? How do you secure your network? How do you keep your organization’s data private and control who has access to what information?</a:t>
            </a:r>
          </a:p>
          <a:p>
            <a:r>
              <a:rPr lang="en-US" dirty="0"/>
              <a:t>These are some of the questions and answers we will give you a glimpse of today.</a:t>
            </a:r>
          </a:p>
          <a:p>
            <a:endParaRPr lang="en-US" dirty="0"/>
          </a:p>
          <a:p>
            <a:endParaRPr lang="en-US" dirty="0"/>
          </a:p>
          <a:p>
            <a:r>
              <a:rPr lang="en-US" dirty="0"/>
              <a:t>Organizations are working in silos… </a:t>
            </a:r>
          </a:p>
          <a:p>
            <a:endParaRPr lang="en-US" dirty="0"/>
          </a:p>
          <a:p>
            <a:r>
              <a:rPr lang="en-US" dirty="0"/>
              <a:t>We want to change that. We want to build business networks with a shared and trusted notion of truth. Not just about distributed ledgers or consensus… it’s the fact that you can create networks with people who want to do business with one another, who are permissioned and have trusted access to the network, </a:t>
            </a:r>
          </a:p>
          <a:p>
            <a:endParaRPr lang="en-US" dirty="0"/>
          </a:p>
          <a:p>
            <a:r>
              <a:rPr lang="en-US" dirty="0"/>
              <a:t>We want organizations to be able to collaborate together in an ecosystem, share data and processes in a trusted manner, with greater visibility, improved automation and fewer discrepancies and improved compliance to business and regulatory policies</a:t>
            </a:r>
          </a:p>
          <a:p>
            <a:r>
              <a:rPr lang="en-US" dirty="0"/>
              <a:t>Core requirements…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66514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825261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open governance, policies and transparency on those; not just transparency of data and transactions on the network</a:t>
            </a:r>
          </a:p>
          <a:p>
            <a:endParaRPr lang="en-US" dirty="0"/>
          </a:p>
          <a:p>
            <a:r>
              <a:rPr lang="en-US" dirty="0"/>
              <a:t>Goods, data and value network-of-networks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181824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 and workshops happening</a:t>
            </a:r>
          </a:p>
          <a:p>
            <a:endParaRPr lang="en-US" dirty="0"/>
          </a:p>
          <a:p>
            <a:r>
              <a:rPr lang="en-US" dirty="0"/>
              <a:t>Varun Ojha will talk about what makes a good blockchain use case, how to go about developing one</a:t>
            </a:r>
          </a:p>
          <a:p>
            <a:r>
              <a:rPr lang="en-US" dirty="0" err="1"/>
              <a:t>Cateina</a:t>
            </a:r>
            <a:r>
              <a:rPr lang="en-US" dirty="0"/>
              <a:t> Technologies talk about best practices in building applications using Hyperledger Fabric</a:t>
            </a:r>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04912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Hyperledger is the fastest growing project</a:t>
            </a:r>
            <a:r>
              <a:rPr lang="en-GB" baseline="0" dirty="0"/>
              <a:t> in Linux Foundation history and has a huge amount of industry support.</a:t>
            </a:r>
            <a:endParaRPr lang="en-GB"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04172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 Phase – Balaji will talk through some existing networks that are running in production with real data</a:t>
            </a:r>
          </a:p>
          <a:p>
            <a:r>
              <a:rPr lang="en-US" dirty="0"/>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4257439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1100"/>
              </a:spcBef>
              <a:spcAft>
                <a:spcPts val="0"/>
              </a:spcAft>
              <a:defRPr/>
            </a:lvl1pPr>
            <a:lvl2pPr>
              <a:spcBef>
                <a:spcPts val="1100"/>
              </a:spcBef>
              <a:spcAft>
                <a:spcPts val="0"/>
              </a:spcAft>
              <a:defRPr/>
            </a:lvl2pPr>
            <a:lvl3pPr>
              <a:spcBef>
                <a:spcPts val="1100"/>
              </a:spcBef>
              <a:spcAft>
                <a:spcPts val="0"/>
              </a:spcAft>
              <a:defRPr/>
            </a:lvl3pPr>
            <a:lvl4pPr>
              <a:spcBef>
                <a:spcPts val="1100"/>
              </a:spcBef>
              <a:spcAft>
                <a:spcPts val="0"/>
              </a:spcAft>
              <a:defRPr/>
            </a:lvl4pPr>
            <a:lvl5pPr>
              <a:spcBef>
                <a:spcPts val="110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Edit Master text styles</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text (1/4), content (3/4)">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7" y="3860801"/>
            <a:ext cx="1548470" cy="1136689"/>
          </a:xfrm>
          <a:prstGeom prst="rect">
            <a:avLst/>
          </a:prstGeom>
        </p:spPr>
      </p:pic>
      <p:sp>
        <p:nvSpPr>
          <p:cNvPr id="10" name="Text Placeholder 7"/>
          <p:cNvSpPr>
            <a:spLocks noGrp="1"/>
          </p:cNvSpPr>
          <p:nvPr>
            <p:ph type="body" sz="quarter" idx="14"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Footer Placeholder 3"/>
          <p:cNvSpPr txBox="1">
            <a:spLocks/>
          </p:cNvSpPr>
          <p:nvPr userDrawn="1"/>
        </p:nvSpPr>
        <p:spPr>
          <a:xfrm>
            <a:off x="125732" y="4891498"/>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14" name="Slide Number Placeholder 4"/>
          <p:cNvSpPr>
            <a:spLocks noGrp="1"/>
          </p:cNvSpPr>
          <p:nvPr>
            <p:ph type="sldNum" sz="quarter" idx="15"/>
          </p:nvPr>
        </p:nvSpPr>
        <p:spPr>
          <a:xfrm>
            <a:off x="6997700" y="4767264"/>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93633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a:t>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title, text (1/4), content (3/4)">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7" y="3860801"/>
            <a:ext cx="1548470" cy="1136689"/>
          </a:xfrm>
          <a:prstGeom prst="rect">
            <a:avLst/>
          </a:prstGeom>
        </p:spPr>
      </p:pic>
      <p:sp>
        <p:nvSpPr>
          <p:cNvPr id="10" name="Text Placeholder 7"/>
          <p:cNvSpPr>
            <a:spLocks noGrp="1"/>
          </p:cNvSpPr>
          <p:nvPr>
            <p:ph type="body" sz="quarter" idx="14"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Footer Placeholder 3"/>
          <p:cNvSpPr txBox="1">
            <a:spLocks/>
          </p:cNvSpPr>
          <p:nvPr userDrawn="1"/>
        </p:nvSpPr>
        <p:spPr>
          <a:xfrm>
            <a:off x="125732" y="4891498"/>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14" name="Slide Number Placeholder 4"/>
          <p:cNvSpPr>
            <a:spLocks noGrp="1"/>
          </p:cNvSpPr>
          <p:nvPr>
            <p:ph type="sldNum" sz="quarter" idx="15"/>
          </p:nvPr>
        </p:nvSpPr>
        <p:spPr>
          <a:xfrm>
            <a:off x="6997700" y="4767264"/>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466933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theme" Target="../theme/theme2.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55" r:id="rId20"/>
    <p:sldLayoutId id="2147483956" r:id="rId21"/>
    <p:sldLayoutId id="2147484087" r:id="rId22"/>
  </p:sldLayoutIdLst>
  <p:hf hdr="0" dt="0"/>
  <p:txStyles>
    <p:titleStyle>
      <a:lvl1pPr algn="l" rtl="0" eaLnBrk="1" fontAlgn="base" hangingPunct="1">
        <a:lnSpc>
          <a:spcPts val="2800"/>
        </a:lnSpc>
        <a:spcBef>
          <a:spcPct val="0"/>
        </a:spcBef>
        <a:spcAft>
          <a:spcPts val="1800"/>
        </a:spcAft>
        <a:defRPr sz="2400" b="0" i="0">
          <a:solidFill>
            <a:schemeClr val="tx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86" r:id="rId33"/>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56" r:id="rId1"/>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hyperledger-fabric.readthedocs.io/" TargetMode="External"/><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hyperlink" Target="https://www.hyperledger.org/members"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6F15-713C-3D4A-A3E6-B4DDE9D2515E}"/>
              </a:ext>
            </a:extLst>
          </p:cNvPr>
          <p:cNvSpPr>
            <a:spLocks noGrp="1"/>
          </p:cNvSpPr>
          <p:nvPr>
            <p:ph type="title"/>
          </p:nvPr>
        </p:nvSpPr>
        <p:spPr>
          <a:xfrm>
            <a:off x="210312" y="213630"/>
            <a:ext cx="5630812" cy="4282170"/>
          </a:xfrm>
        </p:spPr>
        <p:txBody>
          <a:bodyPr/>
          <a:lstStyle/>
          <a:p>
            <a:r>
              <a:rPr lang="en-IN" dirty="0"/>
              <a:t>Unlock Blockchain Value: From Your Four Walls to Trusted Partners to Connected Business Ecosystems</a:t>
            </a:r>
            <a:br>
              <a:rPr lang="en-US" dirty="0"/>
            </a:br>
            <a:r>
              <a:rPr lang="en-US" dirty="0"/>
              <a:t>—</a:t>
            </a:r>
            <a:br>
              <a:rPr lang="en-US" dirty="0"/>
            </a:br>
            <a:r>
              <a:rPr lang="en-US" sz="1800" dirty="0"/>
              <a:t>Praveen Jayachandran</a:t>
            </a:r>
            <a:br>
              <a:rPr lang="en-US" sz="1800" dirty="0"/>
            </a:br>
            <a:br>
              <a:rPr lang="en-US" sz="1800" dirty="0"/>
            </a:br>
            <a:r>
              <a:rPr lang="en-US" sz="1800" dirty="0"/>
              <a:t>IBM Research - India</a:t>
            </a:r>
          </a:p>
        </p:txBody>
      </p:sp>
    </p:spTree>
    <p:extLst>
      <p:ext uri="{BB962C8B-B14F-4D97-AF65-F5344CB8AC3E}">
        <p14:creationId xmlns:p14="http://schemas.microsoft.com/office/powerpoint/2010/main" val="20580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6082B6-38F4-6F4A-A441-AE664FEEC205}"/>
              </a:ext>
            </a:extLst>
          </p:cNvPr>
          <p:cNvSpPr>
            <a:spLocks noGrp="1"/>
          </p:cNvSpPr>
          <p:nvPr>
            <p:ph type="sldNum" sz="quarter" idx="11"/>
          </p:nvPr>
        </p:nvSpPr>
        <p:spPr/>
        <p:txBody>
          <a:bodyPr/>
          <a:lstStyle/>
          <a:p>
            <a:fld id="{59395FB3-9C97-154F-86B2-7E381B951268}" type="slidenum">
              <a:rPr lang="en-US" sz="800" smtClean="0"/>
              <a:pPr/>
              <a:t>10</a:t>
            </a:fld>
            <a:endParaRPr lang="en-US" sz="800" dirty="0"/>
          </a:p>
        </p:txBody>
      </p:sp>
    </p:spTree>
    <p:extLst>
      <p:ext uri="{BB962C8B-B14F-4D97-AF65-F5344CB8AC3E}">
        <p14:creationId xmlns:p14="http://schemas.microsoft.com/office/powerpoint/2010/main" val="3101079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4" descr="globe-horizontal copy"/>
          <p:cNvPicPr>
            <a:picLocks noChangeAspect="1" noChangeArrowheads="1"/>
          </p:cNvPicPr>
          <p:nvPr/>
        </p:nvPicPr>
        <p:blipFill rotWithShape="1">
          <a:blip r:embed="rId3">
            <a:extLst>
              <a:ext uri="{28A0092B-C50C-407E-A947-70E740481C1C}">
                <a14:useLocalDpi xmlns:a14="http://schemas.microsoft.com/office/drawing/2010/main"/>
              </a:ext>
            </a:extLst>
          </a:blip>
          <a:srcRect t="7273" b="6446"/>
          <a:stretch/>
        </p:blipFill>
        <p:spPr bwMode="auto">
          <a:xfrm>
            <a:off x="-772" y="2130423"/>
            <a:ext cx="9144000" cy="301607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0" y="0"/>
            <a:ext cx="9144000" cy="2492884"/>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5"/>
          </p:nvPr>
        </p:nvSpPr>
        <p:spPr>
          <a:xfrm>
            <a:off x="6877222" y="4801334"/>
            <a:ext cx="2133600" cy="273844"/>
          </a:xfrm>
        </p:spPr>
        <p:txBody>
          <a:bodyPr/>
          <a:lstStyle/>
          <a:p>
            <a:fld id="{08BF69C1-739F-1B47-B5E3-FA651BCAB105}" type="slidenum">
              <a:rPr lang="en-US" smtClean="0">
                <a:solidFill>
                  <a:srgbClr val="FFFFFF"/>
                </a:solidFill>
              </a:rPr>
              <a:pPr/>
              <a:t>2</a:t>
            </a:fld>
            <a:endParaRPr lang="en-US" dirty="0">
              <a:solidFill>
                <a:srgbClr val="FFFFFF"/>
              </a:solidFill>
            </a:endParaRPr>
          </a:p>
        </p:txBody>
      </p:sp>
      <p:sp>
        <p:nvSpPr>
          <p:cNvPr id="19" name="Text Placeholder 3"/>
          <p:cNvSpPr>
            <a:spLocks noGrp="1"/>
          </p:cNvSpPr>
          <p:nvPr>
            <p:ph type="body" sz="quarter" idx="14"/>
          </p:nvPr>
        </p:nvSpPr>
        <p:spPr>
          <a:xfrm>
            <a:off x="229098" y="148766"/>
            <a:ext cx="8436438" cy="642715"/>
          </a:xfrm>
        </p:spPr>
        <p:txBody>
          <a:bodyPr/>
          <a:lstStyle/>
          <a:p>
            <a:pPr>
              <a:lnSpc>
                <a:spcPct val="100000"/>
              </a:lnSpc>
            </a:pPr>
            <a:r>
              <a:rPr lang="en-US" altLang="en-US" dirty="0">
                <a:solidFill>
                  <a:schemeClr val="bg1"/>
                </a:solidFill>
                <a:latin typeface="+mj-lt"/>
              </a:rPr>
              <a:t>Blockchain is creating extraordinary opportunities for businesses to come together in new ways</a:t>
            </a:r>
            <a:endParaRPr lang="en-US" dirty="0">
              <a:solidFill>
                <a:schemeClr val="bg1"/>
              </a:solidFill>
              <a:latin typeface="+mj-lt"/>
            </a:endParaRPr>
          </a:p>
        </p:txBody>
      </p:sp>
      <p:sp>
        <p:nvSpPr>
          <p:cNvPr id="21" name="Title 1"/>
          <p:cNvSpPr txBox="1">
            <a:spLocks/>
          </p:cNvSpPr>
          <p:nvPr/>
        </p:nvSpPr>
        <p:spPr>
          <a:xfrm>
            <a:off x="544757" y="1116921"/>
            <a:ext cx="2672649" cy="1240403"/>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00" dirty="0">
                <a:solidFill>
                  <a:srgbClr val="5FC8F1"/>
                </a:solidFill>
                <a:ea typeface="IBM Plex Sans" charset="0"/>
                <a:cs typeface="IBM Plex Sans" charset="0"/>
              </a:rPr>
              <a:t>Optimize Ecosystems</a:t>
            </a:r>
          </a:p>
          <a:p>
            <a:pPr>
              <a:lnSpc>
                <a:spcPct val="100000"/>
              </a:lnSpc>
            </a:pPr>
            <a:endParaRPr lang="en-US" sz="800" dirty="0">
              <a:solidFill>
                <a:srgbClr val="FFFFFF"/>
              </a:solidFill>
              <a:ea typeface="IBM Plex Sans Light" charset="0"/>
              <a:cs typeface="IBM Plex Sans Light" charset="0"/>
            </a:endParaRPr>
          </a:p>
          <a:p>
            <a:pPr>
              <a:lnSpc>
                <a:spcPct val="100000"/>
              </a:lnSpc>
            </a:pPr>
            <a:r>
              <a:rPr lang="en-US" sz="1300" dirty="0">
                <a:solidFill>
                  <a:srgbClr val="FFFFFF"/>
                </a:solidFill>
                <a:ea typeface="IBM Plex Sans Light" charset="0"/>
                <a:cs typeface="IBM Plex Sans Light" charset="0"/>
              </a:rPr>
              <a:t>Streamline business processes and the exchange of value along your ecosystem</a:t>
            </a:r>
          </a:p>
        </p:txBody>
      </p:sp>
      <p:sp>
        <p:nvSpPr>
          <p:cNvPr id="23" name="Title 1"/>
          <p:cNvSpPr txBox="1">
            <a:spLocks/>
          </p:cNvSpPr>
          <p:nvPr/>
        </p:nvSpPr>
        <p:spPr>
          <a:xfrm>
            <a:off x="3533332" y="1116921"/>
            <a:ext cx="2511620" cy="1240403"/>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00" dirty="0">
                <a:solidFill>
                  <a:srgbClr val="5FC8F1"/>
                </a:solidFill>
                <a:ea typeface="IBM Plex Sans" charset="0"/>
                <a:cs typeface="IBM Plex Sans" charset="0"/>
              </a:rPr>
              <a:t>Reduce Risk</a:t>
            </a:r>
          </a:p>
          <a:p>
            <a:pPr>
              <a:lnSpc>
                <a:spcPct val="100000"/>
              </a:lnSpc>
            </a:pPr>
            <a:endParaRPr lang="en-US" sz="800" dirty="0">
              <a:solidFill>
                <a:srgbClr val="FFFFFF"/>
              </a:solidFill>
              <a:ea typeface="IBM Plex Sans Light" charset="0"/>
              <a:cs typeface="IBM Plex Sans Light" charset="0"/>
            </a:endParaRPr>
          </a:p>
          <a:p>
            <a:pPr>
              <a:lnSpc>
                <a:spcPct val="100000"/>
              </a:lnSpc>
            </a:pPr>
            <a:r>
              <a:rPr lang="en-US" sz="1300" dirty="0">
                <a:solidFill>
                  <a:srgbClr val="FFFFFF"/>
                </a:solidFill>
                <a:ea typeface="IBM Plex Sans Light" charset="0"/>
                <a:cs typeface="IBM Plex Sans Light" charset="0"/>
              </a:rPr>
              <a:t>Replace uncertainty </a:t>
            </a:r>
            <a:br>
              <a:rPr lang="en-US" sz="1300" dirty="0">
                <a:solidFill>
                  <a:srgbClr val="FFFFFF"/>
                </a:solidFill>
                <a:ea typeface="IBM Plex Sans Light" charset="0"/>
                <a:cs typeface="IBM Plex Sans Light" charset="0"/>
              </a:rPr>
            </a:br>
            <a:r>
              <a:rPr lang="en-US" sz="1300" dirty="0">
                <a:solidFill>
                  <a:srgbClr val="FFFFFF"/>
                </a:solidFill>
                <a:ea typeface="IBM Plex Sans Light" charset="0"/>
                <a:cs typeface="IBM Plex Sans Light" charset="0"/>
              </a:rPr>
              <a:t>with transparency and a trusted decentralized ledger</a:t>
            </a:r>
          </a:p>
        </p:txBody>
      </p:sp>
      <p:sp>
        <p:nvSpPr>
          <p:cNvPr id="25" name="Title 1"/>
          <p:cNvSpPr txBox="1">
            <a:spLocks/>
          </p:cNvSpPr>
          <p:nvPr/>
        </p:nvSpPr>
        <p:spPr>
          <a:xfrm>
            <a:off x="6360879" y="1116921"/>
            <a:ext cx="2201290" cy="1240403"/>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600" dirty="0">
                <a:solidFill>
                  <a:srgbClr val="5FC8F1"/>
                </a:solidFill>
                <a:ea typeface="IBM Plex Sans" charset="0"/>
                <a:cs typeface="IBM Plex Sans" charset="0"/>
              </a:rPr>
              <a:t>Create New Value</a:t>
            </a:r>
          </a:p>
          <a:p>
            <a:pPr>
              <a:lnSpc>
                <a:spcPct val="100000"/>
              </a:lnSpc>
            </a:pPr>
            <a:endParaRPr lang="en-US" sz="800" dirty="0">
              <a:solidFill>
                <a:srgbClr val="FFFFFF"/>
              </a:solidFill>
              <a:ea typeface="IBM Plex Sans Light" charset="0"/>
              <a:cs typeface="IBM Plex Sans Light" charset="0"/>
            </a:endParaRPr>
          </a:p>
          <a:p>
            <a:pPr>
              <a:lnSpc>
                <a:spcPct val="100000"/>
              </a:lnSpc>
            </a:pPr>
            <a:r>
              <a:rPr lang="en-US" sz="1300" dirty="0">
                <a:solidFill>
                  <a:srgbClr val="FFFFFF"/>
                </a:solidFill>
                <a:ea typeface="IBM Plex Sans Light" charset="0"/>
                <a:cs typeface="IBM Plex Sans Light" charset="0"/>
              </a:rPr>
              <a:t>Exploit new business </a:t>
            </a:r>
            <a:br>
              <a:rPr lang="en-US" sz="1300" dirty="0">
                <a:solidFill>
                  <a:srgbClr val="FFFFFF"/>
                </a:solidFill>
                <a:ea typeface="IBM Plex Sans Light" charset="0"/>
                <a:cs typeface="IBM Plex Sans Light" charset="0"/>
              </a:rPr>
            </a:br>
            <a:r>
              <a:rPr lang="en-US" sz="1300" dirty="0">
                <a:solidFill>
                  <a:srgbClr val="FFFFFF"/>
                </a:solidFill>
                <a:ea typeface="IBM Plex Sans Light" charset="0"/>
                <a:cs typeface="IBM Plex Sans Light" charset="0"/>
              </a:rPr>
              <a:t>models and eliminate inefficiencies </a:t>
            </a:r>
            <a:endParaRPr lang="en-US" sz="1300" baseline="30000" dirty="0">
              <a:solidFill>
                <a:srgbClr val="FFFFFF"/>
              </a:solidFill>
              <a:ea typeface="IBM Plex Sans Light" charset="0"/>
              <a:cs typeface="IBM Plex Sans Light" charset="0"/>
            </a:endParaRPr>
          </a:p>
        </p:txBody>
      </p:sp>
      <p:sp>
        <p:nvSpPr>
          <p:cNvPr id="13" name="Title 1">
            <a:extLst>
              <a:ext uri="{FF2B5EF4-FFF2-40B4-BE49-F238E27FC236}">
                <a16:creationId xmlns:a16="http://schemas.microsoft.com/office/drawing/2014/main" id="{3210DDD8-9F26-AE4F-A4C2-A62C2BC5E2B0}"/>
              </a:ext>
            </a:extLst>
          </p:cNvPr>
          <p:cNvSpPr txBox="1">
            <a:spLocks/>
          </p:cNvSpPr>
          <p:nvPr/>
        </p:nvSpPr>
        <p:spPr>
          <a:xfrm>
            <a:off x="490722" y="2492884"/>
            <a:ext cx="3308981" cy="1668251"/>
          </a:xfrm>
          <a:prstGeom prst="rect">
            <a:avLst/>
          </a:prstGeom>
        </p:spPr>
        <p:txBody>
          <a:bodyPr vert="horz" lIns="91440" tIns="45720" rIns="91440" bIns="45720" rtlCol="0" anchor="t" anchorCtr="0">
            <a:normAutofit fontScale="9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025" dirty="0">
                <a:solidFill>
                  <a:srgbClr val="5FC8F1"/>
                </a:solidFill>
                <a:ea typeface="IBM Plex Sans" charset="0"/>
                <a:cs typeface="IBM Plex Sans" charset="0"/>
              </a:rPr>
              <a:t>With a focus on</a:t>
            </a:r>
          </a:p>
          <a:p>
            <a:pPr>
              <a:lnSpc>
                <a:spcPct val="100000"/>
              </a:lnSpc>
            </a:pPr>
            <a:endParaRPr lang="en-US" sz="1600" dirty="0">
              <a:solidFill>
                <a:srgbClr val="5FC8F1"/>
              </a:solidFill>
              <a:ea typeface="IBM Plex Sans" charset="0"/>
              <a:cs typeface="IBM Plex Sans" charset="0"/>
            </a:endParaRPr>
          </a:p>
          <a:p>
            <a:pPr>
              <a:lnSpc>
                <a:spcPct val="100000"/>
              </a:lnSpc>
            </a:pPr>
            <a:endParaRPr lang="en-US" sz="800" dirty="0">
              <a:solidFill>
                <a:srgbClr val="FFFFFF"/>
              </a:solidFill>
              <a:ea typeface="IBM Plex Sans Light" charset="0"/>
              <a:cs typeface="IBM Plex Sans Light" charset="0"/>
            </a:endParaRPr>
          </a:p>
          <a:p>
            <a:pPr>
              <a:lnSpc>
                <a:spcPct val="120000"/>
              </a:lnSpc>
              <a:spcAft>
                <a:spcPts val="450"/>
              </a:spcAft>
            </a:pPr>
            <a:r>
              <a:rPr lang="en-US" sz="1500" dirty="0">
                <a:solidFill>
                  <a:srgbClr val="FFFFFF"/>
                </a:solidFill>
                <a:ea typeface="IBM Plex Sans Light" charset="0"/>
                <a:cs typeface="IBM Plex Sans Light" charset="0"/>
              </a:rPr>
              <a:t>Security and Privacy</a:t>
            </a:r>
          </a:p>
          <a:p>
            <a:pPr>
              <a:lnSpc>
                <a:spcPct val="120000"/>
              </a:lnSpc>
              <a:spcAft>
                <a:spcPts val="450"/>
              </a:spcAft>
            </a:pPr>
            <a:r>
              <a:rPr lang="en-US" sz="1500" dirty="0">
                <a:solidFill>
                  <a:srgbClr val="FFFFFF"/>
                </a:solidFill>
                <a:ea typeface="IBM Plex Sans Light" charset="0"/>
                <a:cs typeface="IBM Plex Sans Light" charset="0"/>
              </a:rPr>
              <a:t>Compliance</a:t>
            </a:r>
          </a:p>
          <a:p>
            <a:pPr>
              <a:lnSpc>
                <a:spcPct val="120000"/>
              </a:lnSpc>
              <a:spcAft>
                <a:spcPts val="450"/>
              </a:spcAft>
            </a:pPr>
            <a:r>
              <a:rPr lang="en-US" sz="1500" dirty="0">
                <a:solidFill>
                  <a:srgbClr val="FFFFFF"/>
                </a:solidFill>
                <a:ea typeface="IBM Plex Sans Light" charset="0"/>
                <a:cs typeface="IBM Plex Sans Light" charset="0"/>
              </a:rPr>
              <a:t>Governance</a:t>
            </a:r>
          </a:p>
          <a:p>
            <a:pPr>
              <a:lnSpc>
                <a:spcPct val="120000"/>
              </a:lnSpc>
              <a:spcAft>
                <a:spcPts val="450"/>
              </a:spcAft>
            </a:pPr>
            <a:r>
              <a:rPr lang="en-US" sz="1500" dirty="0">
                <a:solidFill>
                  <a:srgbClr val="FFFFFF"/>
                </a:solidFill>
                <a:ea typeface="IBM Plex Sans Light" charset="0"/>
                <a:cs typeface="IBM Plex Sans Light" charset="0"/>
              </a:rPr>
              <a:t>Scalability</a:t>
            </a:r>
          </a:p>
        </p:txBody>
      </p:sp>
    </p:spTree>
    <p:extLst>
      <p:ext uri="{BB962C8B-B14F-4D97-AF65-F5344CB8AC3E}">
        <p14:creationId xmlns:p14="http://schemas.microsoft.com/office/powerpoint/2010/main" val="29065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a:xfrm>
            <a:off x="210312" y="175530"/>
            <a:ext cx="7096010" cy="800100"/>
          </a:xfrm>
        </p:spPr>
        <p:txBody>
          <a:bodyPr/>
          <a:lstStyle/>
          <a:p>
            <a:r>
              <a:rPr lang="en-US" dirty="0">
                <a:solidFill>
                  <a:schemeClr val="accent1"/>
                </a:solidFill>
              </a:rPr>
              <a:t>Business Ecosystems and Shared Truth </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fld id="{59395FB3-9C97-154F-86B2-7E381B951268}" type="slidenum">
              <a:rPr lang="en-US" sz="800" smtClean="0"/>
              <a:pPr/>
              <a:t>3</a:t>
            </a:fld>
            <a:endParaRPr lang="en-US" sz="800" dirty="0"/>
          </a:p>
        </p:txBody>
      </p:sp>
      <p:pic>
        <p:nvPicPr>
          <p:cNvPr id="8" name="Graphic 7" descr="User">
            <a:extLst>
              <a:ext uri="{FF2B5EF4-FFF2-40B4-BE49-F238E27FC236}">
                <a16:creationId xmlns:a16="http://schemas.microsoft.com/office/drawing/2014/main" id="{37EAD83E-BA20-F541-B182-1CFD04B7AC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6505" y="1931748"/>
            <a:ext cx="489936" cy="489936"/>
          </a:xfrm>
          <a:prstGeom prst="rect">
            <a:avLst/>
          </a:prstGeom>
        </p:spPr>
      </p:pic>
      <p:pic>
        <p:nvPicPr>
          <p:cNvPr id="9" name="Graphic 8" descr="User">
            <a:extLst>
              <a:ext uri="{FF2B5EF4-FFF2-40B4-BE49-F238E27FC236}">
                <a16:creationId xmlns:a16="http://schemas.microsoft.com/office/drawing/2014/main" id="{BC093351-8647-6949-A2F3-0B8D31F8DA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6062" y="3211612"/>
            <a:ext cx="489936" cy="489936"/>
          </a:xfrm>
          <a:prstGeom prst="rect">
            <a:avLst/>
          </a:prstGeom>
        </p:spPr>
      </p:pic>
      <p:pic>
        <p:nvPicPr>
          <p:cNvPr id="10" name="Graphic 9" descr="User">
            <a:extLst>
              <a:ext uri="{FF2B5EF4-FFF2-40B4-BE49-F238E27FC236}">
                <a16:creationId xmlns:a16="http://schemas.microsoft.com/office/drawing/2014/main" id="{2A60F6A5-7C51-D04E-A7C7-89CCFD51EA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4416" y="1797935"/>
            <a:ext cx="489936" cy="489936"/>
          </a:xfrm>
          <a:prstGeom prst="rect">
            <a:avLst/>
          </a:prstGeom>
        </p:spPr>
      </p:pic>
      <p:pic>
        <p:nvPicPr>
          <p:cNvPr id="11" name="Graphic 10" descr="User">
            <a:extLst>
              <a:ext uri="{FF2B5EF4-FFF2-40B4-BE49-F238E27FC236}">
                <a16:creationId xmlns:a16="http://schemas.microsoft.com/office/drawing/2014/main" id="{D882A7D3-D9A2-524F-9C47-49C9A1371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2836" y="708947"/>
            <a:ext cx="489936" cy="489936"/>
          </a:xfrm>
          <a:prstGeom prst="rect">
            <a:avLst/>
          </a:prstGeom>
        </p:spPr>
      </p:pic>
      <p:pic>
        <p:nvPicPr>
          <p:cNvPr id="12" name="Graphic 11" descr="User">
            <a:extLst>
              <a:ext uri="{FF2B5EF4-FFF2-40B4-BE49-F238E27FC236}">
                <a16:creationId xmlns:a16="http://schemas.microsoft.com/office/drawing/2014/main" id="{65543CC5-D18A-D142-8B29-6750A3FEEA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9596" y="2287871"/>
            <a:ext cx="489936" cy="489936"/>
          </a:xfrm>
          <a:prstGeom prst="rect">
            <a:avLst/>
          </a:prstGeom>
        </p:spPr>
      </p:pic>
      <p:pic>
        <p:nvPicPr>
          <p:cNvPr id="13" name="Graphic 12" descr="User">
            <a:extLst>
              <a:ext uri="{FF2B5EF4-FFF2-40B4-BE49-F238E27FC236}">
                <a16:creationId xmlns:a16="http://schemas.microsoft.com/office/drawing/2014/main" id="{3FB78325-A3DB-7941-A92A-FAE858AF9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3376" y="847550"/>
            <a:ext cx="489936" cy="489936"/>
          </a:xfrm>
          <a:prstGeom prst="rect">
            <a:avLst/>
          </a:prstGeom>
        </p:spPr>
      </p:pic>
      <p:pic>
        <p:nvPicPr>
          <p:cNvPr id="14" name="Graphic 13" descr="User">
            <a:extLst>
              <a:ext uri="{FF2B5EF4-FFF2-40B4-BE49-F238E27FC236}">
                <a16:creationId xmlns:a16="http://schemas.microsoft.com/office/drawing/2014/main" id="{A021ADF0-AC0E-AD47-A90A-593DA23139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8132" y="3211612"/>
            <a:ext cx="489936" cy="489936"/>
          </a:xfrm>
          <a:prstGeom prst="rect">
            <a:avLst/>
          </a:prstGeom>
        </p:spPr>
      </p:pic>
      <p:cxnSp>
        <p:nvCxnSpPr>
          <p:cNvPr id="16" name="Straight Connector 15">
            <a:extLst>
              <a:ext uri="{FF2B5EF4-FFF2-40B4-BE49-F238E27FC236}">
                <a16:creationId xmlns:a16="http://schemas.microsoft.com/office/drawing/2014/main" id="{08D5D6F5-11F6-6541-9CA5-DD24B2D87AB5}"/>
              </a:ext>
            </a:extLst>
          </p:cNvPr>
          <p:cNvCxnSpPr>
            <a:cxnSpLocks/>
          </p:cNvCxnSpPr>
          <p:nvPr/>
        </p:nvCxnSpPr>
        <p:spPr bwMode="auto">
          <a:xfrm flipV="1">
            <a:off x="2281562" y="1381615"/>
            <a:ext cx="834500" cy="6612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6CD4990-E511-5449-9361-F8C8A1E52A4B}"/>
              </a:ext>
            </a:extLst>
          </p:cNvPr>
          <p:cNvCxnSpPr>
            <a:cxnSpLocks/>
            <a:endCxn id="11" idx="1"/>
          </p:cNvCxnSpPr>
          <p:nvPr/>
        </p:nvCxnSpPr>
        <p:spPr bwMode="auto">
          <a:xfrm flipV="1">
            <a:off x="3605998" y="953915"/>
            <a:ext cx="1256838" cy="2449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C0E8186-E5C5-B344-974E-7496651B931F}"/>
              </a:ext>
            </a:extLst>
          </p:cNvPr>
          <p:cNvCxnSpPr>
            <a:cxnSpLocks/>
            <a:endCxn id="12" idx="1"/>
          </p:cNvCxnSpPr>
          <p:nvPr/>
        </p:nvCxnSpPr>
        <p:spPr bwMode="auto">
          <a:xfrm>
            <a:off x="2433962" y="2195303"/>
            <a:ext cx="1695634" cy="337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8EF71FD-3D12-5145-AF85-EE2FEFB0A9B0}"/>
              </a:ext>
            </a:extLst>
          </p:cNvPr>
          <p:cNvCxnSpPr>
            <a:cxnSpLocks/>
          </p:cNvCxnSpPr>
          <p:nvPr/>
        </p:nvCxnSpPr>
        <p:spPr bwMode="auto">
          <a:xfrm>
            <a:off x="3429832" y="1356073"/>
            <a:ext cx="770786" cy="100799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E5E81564-C8DA-5D43-A06D-AB9016A88609}"/>
              </a:ext>
            </a:extLst>
          </p:cNvPr>
          <p:cNvCxnSpPr>
            <a:cxnSpLocks/>
          </p:cNvCxnSpPr>
          <p:nvPr/>
        </p:nvCxnSpPr>
        <p:spPr bwMode="auto">
          <a:xfrm>
            <a:off x="5310512" y="1153069"/>
            <a:ext cx="637527" cy="72153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0F8F30F-790D-0546-A89A-057CB7B7895F}"/>
              </a:ext>
            </a:extLst>
          </p:cNvPr>
          <p:cNvCxnSpPr>
            <a:cxnSpLocks/>
          </p:cNvCxnSpPr>
          <p:nvPr/>
        </p:nvCxnSpPr>
        <p:spPr bwMode="auto">
          <a:xfrm flipV="1">
            <a:off x="4599928" y="2176716"/>
            <a:ext cx="1225302" cy="3492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1D0DB95-819A-7F4B-958D-F9239C9C230A}"/>
              </a:ext>
            </a:extLst>
          </p:cNvPr>
          <p:cNvCxnSpPr>
            <a:cxnSpLocks/>
          </p:cNvCxnSpPr>
          <p:nvPr/>
        </p:nvCxnSpPr>
        <p:spPr bwMode="auto">
          <a:xfrm>
            <a:off x="2219418" y="2435092"/>
            <a:ext cx="896644" cy="8904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A49302B-9A7D-EC4F-8BAC-6AD01BF5D456}"/>
              </a:ext>
            </a:extLst>
          </p:cNvPr>
          <p:cNvCxnSpPr>
            <a:cxnSpLocks/>
          </p:cNvCxnSpPr>
          <p:nvPr/>
        </p:nvCxnSpPr>
        <p:spPr bwMode="auto">
          <a:xfrm flipV="1">
            <a:off x="3540064" y="2777807"/>
            <a:ext cx="589532" cy="6328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F8C417-FE3E-514E-A726-BD1CF1111711}"/>
              </a:ext>
            </a:extLst>
          </p:cNvPr>
          <p:cNvCxnSpPr>
            <a:cxnSpLocks/>
            <a:stCxn id="8" idx="3"/>
          </p:cNvCxnSpPr>
          <p:nvPr/>
        </p:nvCxnSpPr>
        <p:spPr bwMode="auto">
          <a:xfrm flipV="1">
            <a:off x="2376441" y="1152408"/>
            <a:ext cx="2454584" cy="102430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6793A4C-DAD7-BF41-80A9-FE69694AF0C6}"/>
              </a:ext>
            </a:extLst>
          </p:cNvPr>
          <p:cNvCxnSpPr>
            <a:cxnSpLocks/>
            <a:endCxn id="14" idx="1"/>
          </p:cNvCxnSpPr>
          <p:nvPr/>
        </p:nvCxnSpPr>
        <p:spPr bwMode="auto">
          <a:xfrm flipV="1">
            <a:off x="3594947" y="3456580"/>
            <a:ext cx="1693185" cy="8567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7ED2F1A-6D74-824E-8277-76AD610C4416}"/>
              </a:ext>
            </a:extLst>
          </p:cNvPr>
          <p:cNvCxnSpPr>
            <a:cxnSpLocks/>
            <a:endCxn id="10" idx="2"/>
          </p:cNvCxnSpPr>
          <p:nvPr/>
        </p:nvCxnSpPr>
        <p:spPr bwMode="auto">
          <a:xfrm flipV="1">
            <a:off x="5712134" y="2287871"/>
            <a:ext cx="417250" cy="10163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65A3981-2A7C-E046-97BA-5B307FE23AEF}"/>
              </a:ext>
            </a:extLst>
          </p:cNvPr>
          <p:cNvCxnSpPr>
            <a:cxnSpLocks/>
            <a:stCxn id="14" idx="0"/>
          </p:cNvCxnSpPr>
          <p:nvPr/>
        </p:nvCxnSpPr>
        <p:spPr bwMode="auto">
          <a:xfrm flipH="1" flipV="1">
            <a:off x="5107804" y="1249656"/>
            <a:ext cx="425296" cy="19619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053A444-C52B-7848-B926-2C85FA8539EC}"/>
              </a:ext>
            </a:extLst>
          </p:cNvPr>
          <p:cNvCxnSpPr>
            <a:cxnSpLocks/>
          </p:cNvCxnSpPr>
          <p:nvPr/>
        </p:nvCxnSpPr>
        <p:spPr bwMode="auto">
          <a:xfrm>
            <a:off x="4599928" y="2734202"/>
            <a:ext cx="661987" cy="55705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5F24711-0804-6A4A-9AD3-E6125E7F65D0}"/>
              </a:ext>
            </a:extLst>
          </p:cNvPr>
          <p:cNvCxnSpPr>
            <a:cxnSpLocks/>
            <a:stCxn id="9" idx="0"/>
          </p:cNvCxnSpPr>
          <p:nvPr/>
        </p:nvCxnSpPr>
        <p:spPr bwMode="auto">
          <a:xfrm flipH="1" flipV="1">
            <a:off x="3276276" y="1393496"/>
            <a:ext cx="84754" cy="181811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2E2F1A9D-F4F1-3844-AA97-33CEA8A77DD7}"/>
              </a:ext>
            </a:extLst>
          </p:cNvPr>
          <p:cNvSpPr txBox="1"/>
          <p:nvPr/>
        </p:nvSpPr>
        <p:spPr>
          <a:xfrm>
            <a:off x="209268" y="3929465"/>
            <a:ext cx="2795958" cy="882293"/>
          </a:xfrm>
          <a:prstGeom prst="rect">
            <a:avLst/>
          </a:prstGeom>
          <a:noFill/>
        </p:spPr>
        <p:txBody>
          <a:bodyPr wrap="none" rtlCol="0">
            <a:spAutoFit/>
          </a:bodyPr>
          <a:lstStyle/>
          <a:p>
            <a:pPr algn="l">
              <a:lnSpc>
                <a:spcPts val="1600"/>
              </a:lnSpc>
              <a:spcAft>
                <a:spcPts val="600"/>
              </a:spcAft>
            </a:pPr>
            <a:r>
              <a:rPr lang="en-US" sz="1600" b="1" dirty="0">
                <a:solidFill>
                  <a:schemeClr val="tx1"/>
                </a:solidFill>
                <a:latin typeface="+mn-lt"/>
                <a:ea typeface="IBM Plex Sans" charset="0"/>
                <a:cs typeface="IBM Plex Sans" charset="0"/>
              </a:rPr>
              <a:t>Point-to-point connections</a:t>
            </a:r>
          </a:p>
          <a:p>
            <a:pPr marL="404813" indent="-249238" algn="l">
              <a:spcAft>
                <a:spcPts val="600"/>
              </a:spcAft>
              <a:buFont typeface=".PingFang SC Regular"/>
              <a:buChar char="－"/>
            </a:pPr>
            <a:r>
              <a:rPr lang="en-US" sz="1400" dirty="0">
                <a:solidFill>
                  <a:schemeClr val="tx1"/>
                </a:solidFill>
                <a:latin typeface="+mn-lt"/>
                <a:ea typeface="IBM Plex Sans" charset="0"/>
                <a:cs typeface="IBM Plex Sans" charset="0"/>
              </a:rPr>
              <a:t>Manual processes</a:t>
            </a:r>
          </a:p>
          <a:p>
            <a:pPr marL="404813" indent="-249238" algn="l">
              <a:spcAft>
                <a:spcPts val="600"/>
              </a:spcAft>
              <a:buFont typeface=".PingFang SC Regular"/>
              <a:buChar char="－"/>
            </a:pPr>
            <a:r>
              <a:rPr lang="en-US" sz="1400" dirty="0">
                <a:ea typeface="IBM Plex Sans" charset="0"/>
                <a:cs typeface="IBM Plex Sans" charset="0"/>
              </a:rPr>
              <a:t>Lack of trusted information</a:t>
            </a:r>
            <a:endParaRPr lang="en-US" sz="1400" dirty="0">
              <a:solidFill>
                <a:schemeClr val="tx1"/>
              </a:solidFill>
              <a:latin typeface="+mn-lt"/>
              <a:ea typeface="IBM Plex Sans" charset="0"/>
              <a:cs typeface="IBM Plex Sans" charset="0"/>
            </a:endParaRPr>
          </a:p>
        </p:txBody>
      </p:sp>
      <p:sp>
        <p:nvSpPr>
          <p:cNvPr id="49" name="TextBox 48">
            <a:extLst>
              <a:ext uri="{FF2B5EF4-FFF2-40B4-BE49-F238E27FC236}">
                <a16:creationId xmlns:a16="http://schemas.microsoft.com/office/drawing/2014/main" id="{FC575277-5309-2F42-B389-ECF71A751965}"/>
              </a:ext>
            </a:extLst>
          </p:cNvPr>
          <p:cNvSpPr txBox="1"/>
          <p:nvPr/>
        </p:nvSpPr>
        <p:spPr>
          <a:xfrm>
            <a:off x="3563964" y="3939864"/>
            <a:ext cx="2465803" cy="882293"/>
          </a:xfrm>
          <a:prstGeom prst="rect">
            <a:avLst/>
          </a:prstGeom>
          <a:noFill/>
        </p:spPr>
        <p:txBody>
          <a:bodyPr wrap="none" rtlCol="0">
            <a:spAutoFit/>
          </a:bodyPr>
          <a:lstStyle/>
          <a:p>
            <a:pPr algn="l">
              <a:lnSpc>
                <a:spcPts val="1600"/>
              </a:lnSpc>
              <a:spcAft>
                <a:spcPts val="600"/>
              </a:spcAft>
            </a:pPr>
            <a:r>
              <a:rPr lang="en-US" sz="1600" b="1" dirty="0">
                <a:solidFill>
                  <a:schemeClr val="tx1"/>
                </a:solidFill>
                <a:latin typeface="+mn-lt"/>
                <a:ea typeface="IBM Plex Sans" charset="0"/>
                <a:cs typeface="IBM Plex Sans" charset="0"/>
              </a:rPr>
              <a:t>Trusted Partners</a:t>
            </a:r>
          </a:p>
          <a:p>
            <a:pPr marL="404813" indent="-249238" algn="l">
              <a:spcAft>
                <a:spcPts val="600"/>
              </a:spcAft>
              <a:buFont typeface=".PingFang SC Regular"/>
              <a:buChar char="－"/>
            </a:pPr>
            <a:r>
              <a:rPr lang="en-US" sz="1400" dirty="0">
                <a:solidFill>
                  <a:schemeClr val="tx1"/>
                </a:solidFill>
                <a:latin typeface="+mn-lt"/>
                <a:ea typeface="IBM Plex Sans" charset="0"/>
                <a:cs typeface="IBM Plex Sans" charset="0"/>
              </a:rPr>
              <a:t>Digitization, Automation</a:t>
            </a:r>
          </a:p>
          <a:p>
            <a:pPr marL="404813" indent="-249238" algn="l">
              <a:spcAft>
                <a:spcPts val="600"/>
              </a:spcAft>
              <a:buFont typeface=".PingFang SC Regular"/>
              <a:buChar char="－"/>
            </a:pPr>
            <a:r>
              <a:rPr lang="en-US" sz="1400" dirty="0">
                <a:ea typeface="IBM Plex Sans" charset="0"/>
                <a:cs typeface="IBM Plex Sans" charset="0"/>
              </a:rPr>
              <a:t>Siloed information</a:t>
            </a:r>
            <a:endParaRPr lang="en-US" sz="1400" dirty="0">
              <a:solidFill>
                <a:schemeClr val="tx1"/>
              </a:solidFill>
              <a:latin typeface="+mn-lt"/>
              <a:ea typeface="IBM Plex Sans" charset="0"/>
              <a:cs typeface="IBM Plex Sans" charset="0"/>
            </a:endParaRPr>
          </a:p>
        </p:txBody>
      </p:sp>
      <p:sp>
        <p:nvSpPr>
          <p:cNvPr id="50" name="Oval 49">
            <a:extLst>
              <a:ext uri="{FF2B5EF4-FFF2-40B4-BE49-F238E27FC236}">
                <a16:creationId xmlns:a16="http://schemas.microsoft.com/office/drawing/2014/main" id="{5E1942CD-4D4E-E344-B85A-57725540E4E4}"/>
              </a:ext>
            </a:extLst>
          </p:cNvPr>
          <p:cNvSpPr/>
          <p:nvPr/>
        </p:nvSpPr>
        <p:spPr bwMode="auto">
          <a:xfrm>
            <a:off x="3674800" y="1973154"/>
            <a:ext cx="1354631" cy="1162483"/>
          </a:xfrm>
          <a:prstGeom prst="ellipse">
            <a:avLst/>
          </a:prstGeom>
          <a:noFill/>
          <a:ln w="1270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mn-lt"/>
            </a:endParaRPr>
          </a:p>
        </p:txBody>
      </p:sp>
      <p:sp>
        <p:nvSpPr>
          <p:cNvPr id="51" name="Right Arrow 50">
            <a:extLst>
              <a:ext uri="{FF2B5EF4-FFF2-40B4-BE49-F238E27FC236}">
                <a16:creationId xmlns:a16="http://schemas.microsoft.com/office/drawing/2014/main" id="{2B9D6996-57EE-E745-B175-055D85C36826}"/>
              </a:ext>
            </a:extLst>
          </p:cNvPr>
          <p:cNvSpPr/>
          <p:nvPr/>
        </p:nvSpPr>
        <p:spPr bwMode="auto">
          <a:xfrm>
            <a:off x="3037639" y="4239495"/>
            <a:ext cx="384837" cy="221320"/>
          </a:xfrm>
          <a:prstGeom prst="rightArrow">
            <a:avLst>
              <a:gd name="adj1" fmla="val 50000"/>
              <a:gd name="adj2" fmla="val 55349"/>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mn-lt"/>
            </a:endParaRPr>
          </a:p>
        </p:txBody>
      </p:sp>
      <p:sp>
        <p:nvSpPr>
          <p:cNvPr id="52" name="TextBox 51">
            <a:extLst>
              <a:ext uri="{FF2B5EF4-FFF2-40B4-BE49-F238E27FC236}">
                <a16:creationId xmlns:a16="http://schemas.microsoft.com/office/drawing/2014/main" id="{53879C01-F953-C644-9028-A92C00ED8875}"/>
              </a:ext>
            </a:extLst>
          </p:cNvPr>
          <p:cNvSpPr txBox="1"/>
          <p:nvPr/>
        </p:nvSpPr>
        <p:spPr>
          <a:xfrm>
            <a:off x="6637843" y="3946817"/>
            <a:ext cx="2348720" cy="882293"/>
          </a:xfrm>
          <a:prstGeom prst="rect">
            <a:avLst/>
          </a:prstGeom>
          <a:noFill/>
        </p:spPr>
        <p:txBody>
          <a:bodyPr wrap="none" rtlCol="0">
            <a:spAutoFit/>
          </a:bodyPr>
          <a:lstStyle/>
          <a:p>
            <a:pPr algn="l">
              <a:lnSpc>
                <a:spcPts val="1600"/>
              </a:lnSpc>
              <a:spcAft>
                <a:spcPts val="600"/>
              </a:spcAft>
            </a:pPr>
            <a:r>
              <a:rPr lang="en-US" sz="1600" b="1" dirty="0">
                <a:solidFill>
                  <a:schemeClr val="tx1"/>
                </a:solidFill>
                <a:latin typeface="+mn-lt"/>
                <a:ea typeface="IBM Plex Sans" charset="0"/>
                <a:cs typeface="IBM Plex Sans" charset="0"/>
              </a:rPr>
              <a:t>Business Ecosystems</a:t>
            </a:r>
          </a:p>
          <a:p>
            <a:pPr marL="404813" indent="-249238" algn="l">
              <a:spcAft>
                <a:spcPts val="600"/>
              </a:spcAft>
              <a:buFont typeface=".PingFang SC Regular"/>
              <a:buChar char="－"/>
            </a:pPr>
            <a:r>
              <a:rPr lang="en-US" sz="1400" dirty="0">
                <a:solidFill>
                  <a:schemeClr val="tx1"/>
                </a:solidFill>
                <a:latin typeface="+mn-lt"/>
                <a:ea typeface="IBM Plex Sans" charset="0"/>
                <a:cs typeface="IBM Plex Sans" charset="0"/>
              </a:rPr>
              <a:t>Transparency</a:t>
            </a:r>
          </a:p>
          <a:p>
            <a:pPr marL="404813" indent="-249238" algn="l">
              <a:spcAft>
                <a:spcPts val="600"/>
              </a:spcAft>
              <a:buFont typeface=".PingFang SC Regular"/>
              <a:buChar char="－"/>
            </a:pPr>
            <a:r>
              <a:rPr lang="en-US" sz="1400" dirty="0">
                <a:ea typeface="IBM Plex Sans" charset="0"/>
                <a:cs typeface="IBM Plex Sans" charset="0"/>
              </a:rPr>
              <a:t>Trusted information</a:t>
            </a:r>
            <a:endParaRPr lang="en-US" sz="1400" dirty="0">
              <a:solidFill>
                <a:schemeClr val="tx1"/>
              </a:solidFill>
              <a:latin typeface="+mn-lt"/>
              <a:ea typeface="IBM Plex Sans" charset="0"/>
              <a:cs typeface="IBM Plex Sans" charset="0"/>
            </a:endParaRPr>
          </a:p>
        </p:txBody>
      </p:sp>
      <p:sp>
        <p:nvSpPr>
          <p:cNvPr id="53" name="Right Arrow 52">
            <a:extLst>
              <a:ext uri="{FF2B5EF4-FFF2-40B4-BE49-F238E27FC236}">
                <a16:creationId xmlns:a16="http://schemas.microsoft.com/office/drawing/2014/main" id="{63C2D84E-63F1-5344-BD40-E6AF70231F70}"/>
              </a:ext>
            </a:extLst>
          </p:cNvPr>
          <p:cNvSpPr/>
          <p:nvPr/>
        </p:nvSpPr>
        <p:spPr bwMode="auto">
          <a:xfrm>
            <a:off x="6111518" y="4246448"/>
            <a:ext cx="384837" cy="221320"/>
          </a:xfrm>
          <a:prstGeom prst="rightArrow">
            <a:avLst>
              <a:gd name="adj1" fmla="val 50000"/>
              <a:gd name="adj2" fmla="val 55349"/>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mn-lt"/>
            </a:endParaRPr>
          </a:p>
        </p:txBody>
      </p:sp>
      <p:sp>
        <p:nvSpPr>
          <p:cNvPr id="54" name="Oval 53">
            <a:extLst>
              <a:ext uri="{FF2B5EF4-FFF2-40B4-BE49-F238E27FC236}">
                <a16:creationId xmlns:a16="http://schemas.microsoft.com/office/drawing/2014/main" id="{0D0DCEF6-7024-1148-BEE5-2E6486449EEC}"/>
              </a:ext>
            </a:extLst>
          </p:cNvPr>
          <p:cNvSpPr/>
          <p:nvPr/>
        </p:nvSpPr>
        <p:spPr bwMode="auto">
          <a:xfrm>
            <a:off x="1782618" y="563417"/>
            <a:ext cx="5303982" cy="3383399"/>
          </a:xfrm>
          <a:prstGeom prst="ellipse">
            <a:avLst/>
          </a:prstGeom>
          <a:noFill/>
          <a:ln w="1270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08184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ntr" presetSubtype="0" fill="hold" grpId="2"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0" grpId="1" animBg="1"/>
      <p:bldP spid="51" grpId="0" animBg="1"/>
      <p:bldP spid="52" grpId="0"/>
      <p:bldP spid="53" grpId="0" animBg="1"/>
      <p:bldP spid="54" grpId="0" animBg="1"/>
      <p:bldP spid="54" grpId="1" animBg="1"/>
      <p:bldP spid="54"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a:xfrm>
            <a:off x="210312" y="175530"/>
            <a:ext cx="7096010" cy="800100"/>
          </a:xfrm>
        </p:spPr>
        <p:txBody>
          <a:bodyPr/>
          <a:lstStyle/>
          <a:p>
            <a:r>
              <a:rPr lang="en-US" dirty="0">
                <a:solidFill>
                  <a:schemeClr val="accent1"/>
                </a:solidFill>
              </a:rPr>
              <a:t>Blockchain’s 3 Core Design Principles</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fld id="{59395FB3-9C97-154F-86B2-7E381B951268}" type="slidenum">
              <a:rPr lang="en-US" sz="800" smtClean="0"/>
              <a:pPr/>
              <a:t>4</a:t>
            </a:fld>
            <a:endParaRPr lang="en-US" sz="800" dirty="0"/>
          </a:p>
        </p:txBody>
      </p:sp>
      <p:graphicFrame>
        <p:nvGraphicFramePr>
          <p:cNvPr id="3" name="Diagram 2">
            <a:extLst>
              <a:ext uri="{FF2B5EF4-FFF2-40B4-BE49-F238E27FC236}">
                <a16:creationId xmlns:a16="http://schemas.microsoft.com/office/drawing/2014/main" id="{575FB0ED-56B9-7444-9833-BA1B563EFD1F}"/>
              </a:ext>
            </a:extLst>
          </p:cNvPr>
          <p:cNvGraphicFramePr/>
          <p:nvPr>
            <p:extLst>
              <p:ext uri="{D42A27DB-BD31-4B8C-83A1-F6EECF244321}">
                <p14:modId xmlns:p14="http://schemas.microsoft.com/office/powerpoint/2010/main" val="4021961110"/>
              </p:ext>
            </p:extLst>
          </p:nvPr>
        </p:nvGraphicFramePr>
        <p:xfrm>
          <a:off x="304800" y="539750"/>
          <a:ext cx="8515927" cy="301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04196C0-EE3A-7B4F-AE80-92404136EBA1}"/>
              </a:ext>
            </a:extLst>
          </p:cNvPr>
          <p:cNvSpPr txBox="1"/>
          <p:nvPr/>
        </p:nvSpPr>
        <p:spPr>
          <a:xfrm>
            <a:off x="2567708" y="3676073"/>
            <a:ext cx="4073237" cy="316240"/>
          </a:xfrm>
          <a:prstGeom prst="rect">
            <a:avLst/>
          </a:prstGeom>
          <a:noFill/>
        </p:spPr>
        <p:txBody>
          <a:bodyPr wrap="square" rtlCol="0" anchor="ctr">
            <a:spAutoFit/>
          </a:bodyPr>
          <a:lstStyle/>
          <a:p>
            <a:pPr lvl="1">
              <a:lnSpc>
                <a:spcPts val="1600"/>
              </a:lnSpc>
              <a:spcAft>
                <a:spcPts val="1200"/>
              </a:spcAft>
            </a:pPr>
            <a:r>
              <a:rPr lang="en-US" sz="2400" b="1" dirty="0">
                <a:solidFill>
                  <a:schemeClr val="tx1"/>
                </a:solidFill>
                <a:latin typeface="+mn-lt"/>
                <a:ea typeface="IBM Plex Sans" charset="0"/>
                <a:cs typeface="IBM Plex Sans" charset="0"/>
              </a:rPr>
              <a:t>Blockchain Anywhere!</a:t>
            </a:r>
          </a:p>
        </p:txBody>
      </p:sp>
    </p:spTree>
    <p:extLst>
      <p:ext uri="{BB962C8B-B14F-4D97-AF65-F5344CB8AC3E}">
        <p14:creationId xmlns:p14="http://schemas.microsoft.com/office/powerpoint/2010/main" val="264028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181149" y="230910"/>
            <a:ext cx="7138422" cy="485055"/>
          </a:xfrm>
        </p:spPr>
        <p:txBody>
          <a:bodyPr/>
          <a:lstStyle/>
          <a:p>
            <a:r>
              <a:rPr lang="en-US" b="0" dirty="0">
                <a:latin typeface="+mj-lt"/>
              </a:rPr>
              <a:t>Hyperledger Fabric: Distributed ledger platform</a:t>
            </a:r>
          </a:p>
        </p:txBody>
      </p:sp>
      <p:sp>
        <p:nvSpPr>
          <p:cNvPr id="5" name="Slide Number Placeholder 4"/>
          <p:cNvSpPr>
            <a:spLocks noGrp="1"/>
          </p:cNvSpPr>
          <p:nvPr>
            <p:ph type="sldNum" sz="quarter" idx="15"/>
          </p:nvPr>
        </p:nvSpPr>
        <p:spPr>
          <a:xfrm>
            <a:off x="6956957" y="4835735"/>
            <a:ext cx="2133600" cy="273844"/>
          </a:xfrm>
        </p:spPr>
        <p:txBody>
          <a:bodyPr/>
          <a:lstStyle/>
          <a:p>
            <a:fld id="{08BF69C1-739F-1B47-B5E3-FA651BCAB105}" type="slidenum">
              <a:rPr lang="en-US" smtClean="0">
                <a:solidFill>
                  <a:srgbClr val="000E5E">
                    <a:lumMod val="50000"/>
                  </a:srgbClr>
                </a:solidFill>
              </a:rPr>
              <a:pPr/>
              <a:t>5</a:t>
            </a:fld>
            <a:endParaRPr lang="en-US" dirty="0">
              <a:solidFill>
                <a:srgbClr val="000E5E">
                  <a:lumMod val="50000"/>
                </a:srgbClr>
              </a:solidFill>
            </a:endParaRPr>
          </a:p>
        </p:txBody>
      </p:sp>
      <p:sp>
        <p:nvSpPr>
          <p:cNvPr id="6" name="Content Placeholder 2"/>
          <p:cNvSpPr>
            <a:spLocks/>
          </p:cNvSpPr>
          <p:nvPr/>
        </p:nvSpPr>
        <p:spPr bwMode="auto">
          <a:xfrm>
            <a:off x="3959487" y="715965"/>
            <a:ext cx="4967344" cy="3398836"/>
          </a:xfrm>
          <a:prstGeom prst="rect">
            <a:avLst/>
          </a:prstGeom>
          <a:noFill/>
          <a:ln w="9525">
            <a:noFill/>
            <a:miter lim="800000"/>
            <a:headEnd/>
            <a:tailEnd/>
          </a:ln>
        </p:spPr>
        <p:txBody>
          <a:bodyPr/>
          <a:lstStyle/>
          <a:p>
            <a:pPr marL="285743" indent="-285743">
              <a:spcBef>
                <a:spcPts val="450"/>
              </a:spcBef>
              <a:spcAft>
                <a:spcPts val="450"/>
              </a:spcAft>
              <a:buFont typeface="Arial" panose="020B0604020202020204" pitchFamily="34" charset="0"/>
              <a:buChar char="•"/>
            </a:pPr>
            <a:r>
              <a:rPr lang="en-US" sz="1500" dirty="0" err="1">
                <a:solidFill>
                  <a:srgbClr val="000000"/>
                </a:solidFill>
                <a:latin typeface="IBM Plex Sans Regular" charset="0"/>
                <a:cs typeface="IBM Plex Sans Regular" charset="0"/>
              </a:rPr>
              <a:t>Hyperledger</a:t>
            </a:r>
            <a:r>
              <a:rPr lang="en-US" sz="1500" dirty="0">
                <a:solidFill>
                  <a:srgbClr val="000000"/>
                </a:solidFill>
                <a:latin typeface="IBM Plex Sans Regular" charset="0"/>
                <a:cs typeface="IBM Plex Sans Regular" charset="0"/>
              </a:rPr>
              <a:t>: A Linux Foundation Project</a:t>
            </a:r>
          </a:p>
          <a:p>
            <a:pPr marL="285743" indent="-285743">
              <a:spcBef>
                <a:spcPts val="450"/>
              </a:spcBef>
              <a:spcAft>
                <a:spcPts val="450"/>
              </a:spcAft>
              <a:buFont typeface="Arial" panose="020B0604020202020204" pitchFamily="34" charset="0"/>
              <a:buChar char="•"/>
            </a:pPr>
            <a:r>
              <a:rPr lang="en-US" sz="1500" dirty="0">
                <a:solidFill>
                  <a:srgbClr val="000000"/>
                </a:solidFill>
                <a:latin typeface="IBM Plex Sans Regular" charset="0"/>
                <a:cs typeface="IBM Plex Sans Regular" charset="0"/>
              </a:rPr>
              <a:t>A collaborative effort created to advance cross-industry </a:t>
            </a:r>
            <a:r>
              <a:rPr lang="en-US" sz="1500" dirty="0" err="1">
                <a:solidFill>
                  <a:srgbClr val="000000"/>
                </a:solidFill>
                <a:latin typeface="IBM Plex Sans Regular" charset="0"/>
                <a:cs typeface="IBM Plex Sans Regular" charset="0"/>
              </a:rPr>
              <a:t>blockchain</a:t>
            </a:r>
            <a:r>
              <a:rPr lang="en-US" sz="1500" dirty="0">
                <a:solidFill>
                  <a:srgbClr val="000000"/>
                </a:solidFill>
                <a:latin typeface="IBM Plex Sans Regular" charset="0"/>
                <a:cs typeface="IBM Plex Sans Regular" charset="0"/>
              </a:rPr>
              <a:t> technologies for business</a:t>
            </a:r>
          </a:p>
          <a:p>
            <a:pPr marL="285743" indent="-285743">
              <a:spcBef>
                <a:spcPts val="450"/>
              </a:spcBef>
              <a:spcAft>
                <a:spcPts val="450"/>
              </a:spcAft>
              <a:buFont typeface="Arial" panose="020B0604020202020204" pitchFamily="34" charset="0"/>
              <a:buChar char="•"/>
            </a:pPr>
            <a:r>
              <a:rPr lang="en-US" sz="1500" dirty="0">
                <a:solidFill>
                  <a:srgbClr val="000000"/>
                </a:solidFill>
                <a:latin typeface="IBM Plex Sans Regular" charset="0"/>
                <a:cs typeface="IBM Plex Sans Regular" charset="0"/>
              </a:rPr>
              <a:t>An implementation of blockchain technology that is a foundation for developing blockchain applications</a:t>
            </a:r>
          </a:p>
          <a:p>
            <a:pPr marL="285743" indent="-285743">
              <a:spcBef>
                <a:spcPts val="450"/>
              </a:spcBef>
              <a:spcAft>
                <a:spcPts val="450"/>
              </a:spcAft>
              <a:buFont typeface="Arial" panose="020B0604020202020204" pitchFamily="34" charset="0"/>
              <a:buChar char="•"/>
            </a:pPr>
            <a:r>
              <a:rPr lang="en-US" sz="1500" dirty="0">
                <a:solidFill>
                  <a:srgbClr val="000000"/>
                </a:solidFill>
                <a:latin typeface="IBM Plex Sans Regular" charset="0"/>
                <a:cs typeface="IBM Plex Sans Regular" charset="0"/>
              </a:rPr>
              <a:t>Emphasis on ledger, smart contracts, consensus, confidentiality, resiliency and scalability. </a:t>
            </a:r>
          </a:p>
          <a:p>
            <a:pPr marL="285743" indent="-285743">
              <a:spcBef>
                <a:spcPts val="450"/>
              </a:spcBef>
              <a:spcAft>
                <a:spcPts val="450"/>
              </a:spcAft>
              <a:buFont typeface="Arial" panose="020B0604020202020204" pitchFamily="34" charset="0"/>
              <a:buChar char="•"/>
            </a:pPr>
            <a:r>
              <a:rPr lang="en-US" sz="1500" dirty="0">
                <a:solidFill>
                  <a:srgbClr val="000000"/>
                </a:solidFill>
                <a:latin typeface="IBM Plex Sans Regular" charset="0"/>
                <a:cs typeface="IBM Plex Sans Regular" charset="0"/>
              </a:rPr>
              <a:t>V1.0 released July 2017</a:t>
            </a:r>
          </a:p>
          <a:p>
            <a:pPr marL="685783" lvl="1" indent="-228594">
              <a:spcBef>
                <a:spcPts val="450"/>
              </a:spcBef>
              <a:spcAft>
                <a:spcPts val="450"/>
              </a:spcAft>
              <a:buFont typeface="Arial" pitchFamily="34" charset="0"/>
              <a:buChar char="–"/>
            </a:pPr>
            <a:r>
              <a:rPr lang="en-US" sz="1013" dirty="0">
                <a:solidFill>
                  <a:srgbClr val="000000"/>
                </a:solidFill>
                <a:latin typeface="IBM Plex Sans Regular" charset="0"/>
                <a:cs typeface="IBM Plex Sans Regular" charset="0"/>
              </a:rPr>
              <a:t>159 developers from 27 organizations</a:t>
            </a:r>
          </a:p>
          <a:p>
            <a:pPr marL="685783" lvl="1" indent="-228594">
              <a:spcBef>
                <a:spcPts val="450"/>
              </a:spcBef>
              <a:spcAft>
                <a:spcPts val="450"/>
              </a:spcAft>
              <a:buFont typeface="Arial" pitchFamily="34" charset="0"/>
              <a:buChar char="–"/>
            </a:pPr>
            <a:r>
              <a:rPr lang="en-US" sz="1013" dirty="0">
                <a:solidFill>
                  <a:srgbClr val="000000"/>
                </a:solidFill>
                <a:latin typeface="IBM Plex Sans Regular" charset="0"/>
                <a:cs typeface="IBM Plex Sans Regular" charset="0"/>
              </a:rPr>
              <a:t>IBM is one contributor of code, IP and development effort to Hyperledger Fabric</a:t>
            </a:r>
          </a:p>
        </p:txBody>
      </p:sp>
      <p:sp>
        <p:nvSpPr>
          <p:cNvPr id="7" name="Rectangle 6"/>
          <p:cNvSpPr/>
          <p:nvPr/>
        </p:nvSpPr>
        <p:spPr>
          <a:xfrm>
            <a:off x="2568701" y="4359056"/>
            <a:ext cx="4650483" cy="369332"/>
          </a:xfrm>
          <a:prstGeom prst="rect">
            <a:avLst/>
          </a:prstGeom>
        </p:spPr>
        <p:txBody>
          <a:bodyPr wrap="square">
            <a:spAutoFit/>
          </a:bodyPr>
          <a:lstStyle/>
          <a:p>
            <a:pPr algn="ctr"/>
            <a:r>
              <a:rPr lang="en-US" sz="1800" dirty="0">
                <a:solidFill>
                  <a:srgbClr val="000000"/>
                </a:solidFill>
                <a:latin typeface="IBM Plex Sans Regular" charset="0"/>
                <a:cs typeface="IBM Plex Sans Regular" charset="0"/>
                <a:hlinkClick r:id="rId3"/>
              </a:rPr>
              <a:t>http://hyperledger-fabric.readthedocs.io/</a:t>
            </a:r>
            <a:endParaRPr lang="en-US" sz="1800" dirty="0">
              <a:solidFill>
                <a:srgbClr val="000000"/>
              </a:solidFill>
              <a:latin typeface="IBM Plex Sans Regular" charset="0"/>
              <a:cs typeface="IBM Plex Sans Regular" charset="0"/>
            </a:endParaRPr>
          </a:p>
        </p:txBody>
      </p:sp>
      <p:pic>
        <p:nvPicPr>
          <p:cNvPr id="8" name="Picture 7"/>
          <p:cNvPicPr>
            <a:picLocks noChangeAspect="1"/>
          </p:cNvPicPr>
          <p:nvPr/>
        </p:nvPicPr>
        <p:blipFill>
          <a:blip r:embed="rId4"/>
          <a:stretch>
            <a:fillRect/>
          </a:stretch>
        </p:blipFill>
        <p:spPr>
          <a:xfrm>
            <a:off x="256854" y="684881"/>
            <a:ext cx="3674518" cy="3889762"/>
          </a:xfrm>
          <a:prstGeom prst="rect">
            <a:avLst/>
          </a:prstGeom>
        </p:spPr>
      </p:pic>
    </p:spTree>
    <p:extLst>
      <p:ext uri="{BB962C8B-B14F-4D97-AF65-F5344CB8AC3E}">
        <p14:creationId xmlns:p14="http://schemas.microsoft.com/office/powerpoint/2010/main" val="6215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yperledger cop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47400" y="420556"/>
            <a:ext cx="4301778" cy="4521200"/>
          </a:xfrm>
          <a:prstGeom prst="rect">
            <a:avLst/>
          </a:prstGeom>
          <a:noFill/>
          <a:ln w="9525">
            <a:noFill/>
            <a:miter lim="800000"/>
            <a:headEnd/>
            <a:tailEnd/>
          </a:ln>
        </p:spPr>
      </p:pic>
      <p:sp>
        <p:nvSpPr>
          <p:cNvPr id="3" name="Rectangle 2"/>
          <p:cNvSpPr/>
          <p:nvPr/>
        </p:nvSpPr>
        <p:spPr>
          <a:xfrm>
            <a:off x="5317531" y="4127158"/>
            <a:ext cx="3355827" cy="1016342"/>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0" name="Slide Number Placeholder 4"/>
          <p:cNvSpPr>
            <a:spLocks noGrp="1"/>
          </p:cNvSpPr>
          <p:nvPr>
            <p:ph type="sldNum" sz="quarter" idx="15"/>
          </p:nvPr>
        </p:nvSpPr>
        <p:spPr>
          <a:xfrm>
            <a:off x="6862496" y="4842165"/>
            <a:ext cx="2133600" cy="273844"/>
          </a:xfrm>
        </p:spPr>
        <p:txBody>
          <a:bodyPr/>
          <a:lstStyle/>
          <a:p>
            <a:fld id="{08BF69C1-739F-1B47-B5E3-FA651BCAB105}" type="slidenum">
              <a:rPr lang="en-US" smtClean="0">
                <a:solidFill>
                  <a:srgbClr val="000E5E">
                    <a:lumMod val="50000"/>
                  </a:srgbClr>
                </a:solidFill>
              </a:rPr>
              <a:pPr/>
              <a:t>6</a:t>
            </a:fld>
            <a:endParaRPr lang="en-US" dirty="0">
              <a:solidFill>
                <a:srgbClr val="000E5E">
                  <a:lumMod val="50000"/>
                </a:srgbClr>
              </a:solidFill>
            </a:endParaRPr>
          </a:p>
        </p:txBody>
      </p:sp>
      <p:sp>
        <p:nvSpPr>
          <p:cNvPr id="4" name="Text Placeholder 3"/>
          <p:cNvSpPr>
            <a:spLocks noGrp="1"/>
          </p:cNvSpPr>
          <p:nvPr>
            <p:ph type="body" sz="quarter" idx="14"/>
          </p:nvPr>
        </p:nvSpPr>
        <p:spPr>
          <a:xfrm>
            <a:off x="174968" y="236295"/>
            <a:ext cx="7138422" cy="571500"/>
          </a:xfrm>
        </p:spPr>
        <p:txBody>
          <a:bodyPr/>
          <a:lstStyle/>
          <a:p>
            <a:r>
              <a:rPr lang="en-US" b="0" dirty="0" err="1">
                <a:latin typeface="+mj-lt"/>
              </a:rPr>
              <a:t>Hyperledger</a:t>
            </a:r>
            <a:r>
              <a:rPr lang="en-US" b="0" dirty="0">
                <a:latin typeface="+mj-lt"/>
              </a:rPr>
              <a:t> Members</a:t>
            </a:r>
          </a:p>
        </p:txBody>
      </p:sp>
      <p:sp>
        <p:nvSpPr>
          <p:cNvPr id="6" name="Rectangle 5"/>
          <p:cNvSpPr/>
          <p:nvPr/>
        </p:nvSpPr>
        <p:spPr>
          <a:xfrm>
            <a:off x="82692" y="976205"/>
            <a:ext cx="3023194" cy="2948430"/>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000E5E"/>
              </a:solidFill>
            </a:endParaRPr>
          </a:p>
        </p:txBody>
      </p:sp>
      <p:sp>
        <p:nvSpPr>
          <p:cNvPr id="7" name="Rectangle 6"/>
          <p:cNvSpPr/>
          <p:nvPr/>
        </p:nvSpPr>
        <p:spPr>
          <a:xfrm>
            <a:off x="82692" y="3992311"/>
            <a:ext cx="3020555" cy="1048797"/>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000E5E"/>
              </a:solidFill>
            </a:endParaRPr>
          </a:p>
        </p:txBody>
      </p:sp>
      <p:sp>
        <p:nvSpPr>
          <p:cNvPr id="8" name="Rectangle 7"/>
          <p:cNvSpPr/>
          <p:nvPr/>
        </p:nvSpPr>
        <p:spPr>
          <a:xfrm>
            <a:off x="3152991" y="981306"/>
            <a:ext cx="5966626" cy="3503807"/>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000E5E"/>
              </a:solidFill>
            </a:endParaRPr>
          </a:p>
        </p:txBody>
      </p:sp>
      <p:sp>
        <p:nvSpPr>
          <p:cNvPr id="10" name="Title 1"/>
          <p:cNvSpPr txBox="1">
            <a:spLocks/>
          </p:cNvSpPr>
          <p:nvPr/>
        </p:nvSpPr>
        <p:spPr>
          <a:xfrm>
            <a:off x="0" y="644246"/>
            <a:ext cx="1099464"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400" b="1" dirty="0">
                <a:solidFill>
                  <a:srgbClr val="0164FF"/>
                </a:solidFill>
                <a:latin typeface="IBM Plex Sans"/>
                <a:ea typeface="IBM Plex Sans Regular" charset="0"/>
                <a:cs typeface="IBM Plex Sans Regular" charset="0"/>
              </a:rPr>
              <a:t>Premier</a:t>
            </a:r>
          </a:p>
        </p:txBody>
      </p:sp>
      <p:sp>
        <p:nvSpPr>
          <p:cNvPr id="11" name="Title 1"/>
          <p:cNvSpPr txBox="1">
            <a:spLocks/>
          </p:cNvSpPr>
          <p:nvPr/>
        </p:nvSpPr>
        <p:spPr>
          <a:xfrm>
            <a:off x="3029348" y="644246"/>
            <a:ext cx="2288183"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400" b="1" dirty="0">
                <a:solidFill>
                  <a:srgbClr val="0164FF"/>
                </a:solidFill>
                <a:latin typeface="IBM Plex Sans"/>
                <a:ea typeface="IBM Plex Sans Regular" charset="0"/>
                <a:cs typeface="IBM Plex Sans Regular" charset="0"/>
              </a:rPr>
              <a:t>General</a:t>
            </a:r>
          </a:p>
        </p:txBody>
      </p:sp>
      <p:sp>
        <p:nvSpPr>
          <p:cNvPr id="12" name="Title 1"/>
          <p:cNvSpPr txBox="1">
            <a:spLocks/>
          </p:cNvSpPr>
          <p:nvPr/>
        </p:nvSpPr>
        <p:spPr>
          <a:xfrm>
            <a:off x="3106122" y="4811012"/>
            <a:ext cx="899093"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200" b="1" dirty="0">
                <a:solidFill>
                  <a:srgbClr val="0164FF"/>
                </a:solidFill>
                <a:latin typeface="IBM Plex Sans"/>
                <a:ea typeface="IBM Plex Sans Regular" charset="0"/>
                <a:cs typeface="IBM Plex Sans Regular" charset="0"/>
              </a:rPr>
              <a:t>Associate</a:t>
            </a:r>
          </a:p>
        </p:txBody>
      </p:sp>
      <p:pic>
        <p:nvPicPr>
          <p:cNvPr id="13" name="Picture 12"/>
          <p:cNvPicPr>
            <a:picLocks noChangeAspect="1"/>
          </p:cNvPicPr>
          <p:nvPr/>
        </p:nvPicPr>
        <p:blipFill>
          <a:blip r:embed="rId4"/>
          <a:stretch>
            <a:fillRect/>
          </a:stretch>
        </p:blipFill>
        <p:spPr>
          <a:xfrm>
            <a:off x="117604" y="1001301"/>
            <a:ext cx="2988978" cy="2912010"/>
          </a:xfrm>
          <a:prstGeom prst="rect">
            <a:avLst/>
          </a:prstGeom>
        </p:spPr>
      </p:pic>
      <p:sp>
        <p:nvSpPr>
          <p:cNvPr id="5" name="Rectangle 4"/>
          <p:cNvSpPr/>
          <p:nvPr/>
        </p:nvSpPr>
        <p:spPr>
          <a:xfrm>
            <a:off x="8549179" y="4584947"/>
            <a:ext cx="495421" cy="182316"/>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9" name="Title 1"/>
          <p:cNvSpPr txBox="1">
            <a:spLocks/>
          </p:cNvSpPr>
          <p:nvPr/>
        </p:nvSpPr>
        <p:spPr>
          <a:xfrm>
            <a:off x="5703829" y="4658624"/>
            <a:ext cx="2969529" cy="296202"/>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800" kern="0" dirty="0">
                <a:solidFill>
                  <a:srgbClr val="FFFFFF">
                    <a:lumMod val="50000"/>
                  </a:srgbClr>
                </a:solidFill>
                <a:latin typeface="IBM Plex Sans Regular" charset="0"/>
                <a:cs typeface="IBM Plex Sans Regular" charset="0"/>
              </a:rPr>
              <a:t>Source: </a:t>
            </a:r>
            <a:r>
              <a:rPr lang="en-US" sz="800" kern="0" dirty="0">
                <a:solidFill>
                  <a:srgbClr val="FFFFFF">
                    <a:lumMod val="50000"/>
                  </a:srgbClr>
                </a:solidFill>
                <a:latin typeface="IBM Plex Sans Regular" charset="0"/>
                <a:cs typeface="IBM Plex Sans Regular" charset="0"/>
                <a:hlinkClick r:id="rId5"/>
              </a:rPr>
              <a:t>https://www.hyperledger.org/members</a:t>
            </a:r>
            <a:r>
              <a:rPr lang="en-US" sz="800" kern="0" dirty="0">
                <a:solidFill>
                  <a:srgbClr val="FFFFFF">
                    <a:lumMod val="50000"/>
                  </a:srgbClr>
                </a:solidFill>
                <a:latin typeface="IBM Plex Sans Regular" charset="0"/>
                <a:cs typeface="IBM Plex Sans Regular" charset="0"/>
              </a:rPr>
              <a:t> </a:t>
            </a:r>
          </a:p>
          <a:p>
            <a:r>
              <a:rPr lang="en-US" sz="800" kern="0" dirty="0">
                <a:solidFill>
                  <a:srgbClr val="FFFFFF">
                    <a:lumMod val="50000"/>
                  </a:srgbClr>
                </a:solidFill>
                <a:latin typeface="IBM Plex Sans Regular" charset="0"/>
                <a:cs typeface="IBM Plex Sans Regular" charset="0"/>
              </a:rPr>
              <a:t>Updated 4 October 2017</a:t>
            </a:r>
          </a:p>
        </p:txBody>
      </p:sp>
      <p:grpSp>
        <p:nvGrpSpPr>
          <p:cNvPr id="19" name="Group 18"/>
          <p:cNvGrpSpPr/>
          <p:nvPr/>
        </p:nvGrpSpPr>
        <p:grpSpPr>
          <a:xfrm>
            <a:off x="3240957" y="1013078"/>
            <a:ext cx="5835726" cy="3448852"/>
            <a:chOff x="-28835" y="0"/>
            <a:chExt cx="8748609" cy="5143500"/>
          </a:xfrm>
        </p:grpSpPr>
        <p:pic>
          <p:nvPicPr>
            <p:cNvPr id="17" name="Picture 16"/>
            <p:cNvPicPr>
              <a:picLocks noChangeAspect="1"/>
            </p:cNvPicPr>
            <p:nvPr/>
          </p:nvPicPr>
          <p:blipFill>
            <a:blip r:embed="rId6"/>
            <a:stretch>
              <a:fillRect/>
            </a:stretch>
          </p:blipFill>
          <p:spPr>
            <a:xfrm>
              <a:off x="-28835" y="0"/>
              <a:ext cx="4394116" cy="5143500"/>
            </a:xfrm>
            <a:prstGeom prst="rect">
              <a:avLst/>
            </a:prstGeom>
          </p:spPr>
        </p:pic>
        <p:pic>
          <p:nvPicPr>
            <p:cNvPr id="18" name="Picture 17"/>
            <p:cNvPicPr>
              <a:picLocks noChangeAspect="1"/>
            </p:cNvPicPr>
            <p:nvPr/>
          </p:nvPicPr>
          <p:blipFill>
            <a:blip r:embed="rId7"/>
            <a:stretch>
              <a:fillRect/>
            </a:stretch>
          </p:blipFill>
          <p:spPr>
            <a:xfrm>
              <a:off x="4210715" y="0"/>
              <a:ext cx="4509059" cy="5143500"/>
            </a:xfrm>
            <a:prstGeom prst="rect">
              <a:avLst/>
            </a:prstGeom>
          </p:spPr>
        </p:pic>
      </p:grpSp>
      <p:pic>
        <p:nvPicPr>
          <p:cNvPr id="23" name="Picture 22"/>
          <p:cNvPicPr>
            <a:picLocks noChangeAspect="1"/>
          </p:cNvPicPr>
          <p:nvPr/>
        </p:nvPicPr>
        <p:blipFill>
          <a:blip r:embed="rId8"/>
          <a:stretch>
            <a:fillRect/>
          </a:stretch>
        </p:blipFill>
        <p:spPr>
          <a:xfrm>
            <a:off x="117604" y="4073370"/>
            <a:ext cx="2985642" cy="903116"/>
          </a:xfrm>
          <a:prstGeom prst="rect">
            <a:avLst/>
          </a:prstGeom>
        </p:spPr>
      </p:pic>
    </p:spTree>
    <p:extLst>
      <p:ext uri="{BB962C8B-B14F-4D97-AF65-F5344CB8AC3E}">
        <p14:creationId xmlns:p14="http://schemas.microsoft.com/office/powerpoint/2010/main" val="106826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1260A91-BF99-C340-BAB3-00D5708CBA01}"/>
              </a:ext>
            </a:extLst>
          </p:cNvPr>
          <p:cNvSpPr txBox="1"/>
          <p:nvPr/>
        </p:nvSpPr>
        <p:spPr>
          <a:xfrm>
            <a:off x="6138110" y="3914148"/>
            <a:ext cx="2889890" cy="1092607"/>
          </a:xfrm>
          <a:prstGeom prst="rect">
            <a:avLst/>
          </a:prstGeom>
          <a:noFill/>
        </p:spPr>
        <p:txBody>
          <a:bodyPr wrap="square" rtlCol="0">
            <a:spAutoFit/>
          </a:bodyPr>
          <a:lstStyle/>
          <a:p>
            <a:pPr algn="l">
              <a:spcAft>
                <a:spcPts val="300"/>
              </a:spcAft>
            </a:pPr>
            <a:r>
              <a:rPr lang="en-US" sz="1200" b="1" dirty="0">
                <a:solidFill>
                  <a:schemeClr val="tx1"/>
                </a:solidFill>
                <a:latin typeface="+mn-lt"/>
                <a:ea typeface="IBM Plex Sans" charset="0"/>
                <a:cs typeface="IBM Plex Sans" charset="0"/>
              </a:rPr>
              <a:t>Run Phase</a:t>
            </a:r>
          </a:p>
          <a:p>
            <a:pPr marL="171450" indent="-171450" algn="l">
              <a:spcAft>
                <a:spcPts val="300"/>
              </a:spcAft>
              <a:buFontTx/>
              <a:buChar char="-"/>
            </a:pPr>
            <a:r>
              <a:rPr lang="en-US" sz="1200" dirty="0">
                <a:solidFill>
                  <a:schemeClr val="tx1"/>
                </a:solidFill>
                <a:latin typeface="+mn-lt"/>
                <a:ea typeface="IBM Plex Sans" charset="0"/>
                <a:cs typeface="IBM Plex Sans" charset="0"/>
              </a:rPr>
              <a:t>Business process transformation</a:t>
            </a:r>
          </a:p>
          <a:p>
            <a:pPr marL="171450" indent="-171450" algn="l">
              <a:spcAft>
                <a:spcPts val="300"/>
              </a:spcAft>
              <a:buFontTx/>
              <a:buChar char="-"/>
            </a:pPr>
            <a:r>
              <a:rPr lang="en-US" sz="1200" dirty="0">
                <a:ea typeface="IBM Plex Sans" charset="0"/>
                <a:cs typeface="IBM Plex Sans" charset="0"/>
              </a:rPr>
              <a:t>Blockchain will combine with other technologies such as AI and IoT to drive value</a:t>
            </a:r>
          </a:p>
        </p:txBody>
      </p:sp>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a:xfrm>
            <a:off x="210311" y="175530"/>
            <a:ext cx="8240005" cy="800100"/>
          </a:xfrm>
        </p:spPr>
        <p:txBody>
          <a:bodyPr/>
          <a:lstStyle/>
          <a:p>
            <a:r>
              <a:rPr lang="en-US" dirty="0">
                <a:solidFill>
                  <a:schemeClr val="accent1"/>
                </a:solidFill>
              </a:rPr>
              <a:t>Gartner Blockchain Spectrum Model Forecast </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6AF4A5C0-15FA-A643-90EF-E912FC85468D}"/>
              </a:ext>
            </a:extLst>
          </p:cNvPr>
          <p:cNvPicPr>
            <a:picLocks noChangeAspect="1"/>
          </p:cNvPicPr>
          <p:nvPr/>
        </p:nvPicPr>
        <p:blipFill>
          <a:blip r:embed="rId3"/>
          <a:stretch>
            <a:fillRect/>
          </a:stretch>
        </p:blipFill>
        <p:spPr>
          <a:xfrm>
            <a:off x="107950" y="563418"/>
            <a:ext cx="8928100" cy="3210723"/>
          </a:xfrm>
          <a:prstGeom prst="rect">
            <a:avLst/>
          </a:prstGeom>
        </p:spPr>
      </p:pic>
      <p:sp>
        <p:nvSpPr>
          <p:cNvPr id="9" name="Rectangle 8">
            <a:extLst>
              <a:ext uri="{FF2B5EF4-FFF2-40B4-BE49-F238E27FC236}">
                <a16:creationId xmlns:a16="http://schemas.microsoft.com/office/drawing/2014/main" id="{76D7CC8A-B040-7946-84B2-345A12FBEB52}"/>
              </a:ext>
            </a:extLst>
          </p:cNvPr>
          <p:cNvSpPr/>
          <p:nvPr/>
        </p:nvSpPr>
        <p:spPr>
          <a:xfrm>
            <a:off x="6973411" y="440307"/>
            <a:ext cx="2121093" cy="246221"/>
          </a:xfrm>
          <a:prstGeom prst="rect">
            <a:avLst/>
          </a:prstGeom>
        </p:spPr>
        <p:txBody>
          <a:bodyPr wrap="none">
            <a:spAutoFit/>
          </a:bodyPr>
          <a:lstStyle/>
          <a:p>
            <a:r>
              <a:rPr lang="en-IN" sz="1000" dirty="0">
                <a:solidFill>
                  <a:srgbClr val="333333"/>
                </a:solidFill>
                <a:latin typeface="Helvetica" pitchFamily="2" charset="0"/>
              </a:rPr>
              <a:t>Source: Gartner (December 2018)</a:t>
            </a:r>
            <a:endParaRPr lang="en-IN" sz="1000" dirty="0">
              <a:solidFill>
                <a:srgbClr val="333333"/>
              </a:solidFill>
              <a:effectLst/>
              <a:latin typeface="Helvetica" pitchFamily="2" charset="0"/>
            </a:endParaRPr>
          </a:p>
        </p:txBody>
      </p:sp>
      <p:sp>
        <p:nvSpPr>
          <p:cNvPr id="10" name="TextBox 9">
            <a:extLst>
              <a:ext uri="{FF2B5EF4-FFF2-40B4-BE49-F238E27FC236}">
                <a16:creationId xmlns:a16="http://schemas.microsoft.com/office/drawing/2014/main" id="{317C7F9A-BC65-F749-99C0-150B30D4BD70}"/>
              </a:ext>
            </a:extLst>
          </p:cNvPr>
          <p:cNvSpPr txBox="1"/>
          <p:nvPr/>
        </p:nvSpPr>
        <p:spPr>
          <a:xfrm>
            <a:off x="210311" y="3914148"/>
            <a:ext cx="2866490" cy="1131079"/>
          </a:xfrm>
          <a:prstGeom prst="rect">
            <a:avLst/>
          </a:prstGeom>
          <a:noFill/>
        </p:spPr>
        <p:txBody>
          <a:bodyPr wrap="square" rtlCol="0">
            <a:spAutoFit/>
          </a:bodyPr>
          <a:lstStyle/>
          <a:p>
            <a:pPr algn="l">
              <a:spcAft>
                <a:spcPts val="300"/>
              </a:spcAft>
            </a:pPr>
            <a:r>
              <a:rPr lang="en-US" sz="1200" b="1" dirty="0">
                <a:solidFill>
                  <a:schemeClr val="tx1"/>
                </a:solidFill>
                <a:latin typeface="+mn-lt"/>
                <a:ea typeface="IBM Plex Sans" charset="0"/>
                <a:cs typeface="IBM Plex Sans" charset="0"/>
              </a:rPr>
              <a:t>Crawl Phase</a:t>
            </a:r>
          </a:p>
          <a:p>
            <a:pPr marL="171450" indent="-171450" algn="l">
              <a:spcAft>
                <a:spcPts val="300"/>
              </a:spcAft>
              <a:buFontTx/>
              <a:buChar char="-"/>
            </a:pPr>
            <a:r>
              <a:rPr lang="en-US" sz="1200" dirty="0">
                <a:solidFill>
                  <a:schemeClr val="tx1"/>
                </a:solidFill>
                <a:latin typeface="+mn-lt"/>
                <a:ea typeface="IBM Plex Sans" charset="0"/>
                <a:cs typeface="IBM Plex Sans" charset="0"/>
              </a:rPr>
              <a:t>Point solutions for specific use cases</a:t>
            </a:r>
          </a:p>
          <a:p>
            <a:pPr marL="171450" indent="-171450" algn="l">
              <a:spcAft>
                <a:spcPts val="300"/>
              </a:spcAft>
              <a:buFontTx/>
              <a:buChar char="-"/>
            </a:pPr>
            <a:r>
              <a:rPr lang="en-US" sz="1200" dirty="0">
                <a:solidFill>
                  <a:schemeClr val="tx1"/>
                </a:solidFill>
                <a:latin typeface="+mn-lt"/>
                <a:ea typeface="IBM Plex Sans" charset="0"/>
                <a:cs typeface="IBM Plex Sans" charset="0"/>
              </a:rPr>
              <a:t>E</a:t>
            </a:r>
            <a:r>
              <a:rPr lang="en-US" sz="1200" dirty="0">
                <a:ea typeface="IBM Plex Sans" charset="0"/>
                <a:cs typeface="IBM Plex Sans" charset="0"/>
              </a:rPr>
              <a:t>xisting business process mapped to blockchain</a:t>
            </a:r>
            <a:endParaRPr lang="en-US" sz="1200" dirty="0">
              <a:solidFill>
                <a:schemeClr val="tx1"/>
              </a:solidFill>
              <a:latin typeface="+mn-lt"/>
              <a:ea typeface="IBM Plex Sans" charset="0"/>
              <a:cs typeface="IBM Plex Sans" charset="0"/>
            </a:endParaRPr>
          </a:p>
          <a:p>
            <a:pPr marL="171450" indent="-171450" algn="l">
              <a:spcAft>
                <a:spcPts val="300"/>
              </a:spcAft>
              <a:buFontTx/>
              <a:buChar char="-"/>
            </a:pPr>
            <a:r>
              <a:rPr lang="en-US" sz="1200" dirty="0">
                <a:ea typeface="IBM Plex Sans" charset="0"/>
                <a:cs typeface="IBM Plex Sans" charset="0"/>
              </a:rPr>
              <a:t>Small scale, limited </a:t>
            </a:r>
            <a:r>
              <a:rPr lang="en-US" sz="1200" dirty="0" err="1">
                <a:ea typeface="IBM Plex Sans" charset="0"/>
                <a:cs typeface="IBM Plex Sans" charset="0"/>
              </a:rPr>
              <a:t>RoI</a:t>
            </a:r>
            <a:endParaRPr lang="en-US" sz="1200" dirty="0">
              <a:solidFill>
                <a:schemeClr val="tx1"/>
              </a:solidFill>
              <a:latin typeface="+mn-lt"/>
              <a:ea typeface="IBM Plex Sans" charset="0"/>
              <a:cs typeface="IBM Plex Sans" charset="0"/>
            </a:endParaRPr>
          </a:p>
        </p:txBody>
      </p:sp>
      <p:sp>
        <p:nvSpPr>
          <p:cNvPr id="11" name="TextBox 10">
            <a:extLst>
              <a:ext uri="{FF2B5EF4-FFF2-40B4-BE49-F238E27FC236}">
                <a16:creationId xmlns:a16="http://schemas.microsoft.com/office/drawing/2014/main" id="{8197CF72-EC1F-C745-BC69-8296C90CB4D2}"/>
              </a:ext>
            </a:extLst>
          </p:cNvPr>
          <p:cNvSpPr txBox="1"/>
          <p:nvPr/>
        </p:nvSpPr>
        <p:spPr>
          <a:xfrm>
            <a:off x="3252292" y="3959922"/>
            <a:ext cx="2889890" cy="946413"/>
          </a:xfrm>
          <a:prstGeom prst="rect">
            <a:avLst/>
          </a:prstGeom>
          <a:noFill/>
        </p:spPr>
        <p:txBody>
          <a:bodyPr wrap="square" rtlCol="0">
            <a:spAutoFit/>
          </a:bodyPr>
          <a:lstStyle/>
          <a:p>
            <a:pPr algn="l">
              <a:spcAft>
                <a:spcPts val="300"/>
              </a:spcAft>
            </a:pPr>
            <a:r>
              <a:rPr lang="en-US" sz="1200" b="1" dirty="0">
                <a:solidFill>
                  <a:schemeClr val="tx1"/>
                </a:solidFill>
                <a:latin typeface="+mn-lt"/>
                <a:ea typeface="IBM Plex Sans" charset="0"/>
                <a:cs typeface="IBM Plex Sans" charset="0"/>
              </a:rPr>
              <a:t>Walk Phase</a:t>
            </a:r>
          </a:p>
          <a:p>
            <a:pPr marL="171450" indent="-171450" algn="l">
              <a:spcAft>
                <a:spcPts val="300"/>
              </a:spcAft>
              <a:buFontTx/>
              <a:buChar char="-"/>
            </a:pPr>
            <a:r>
              <a:rPr lang="en-US" sz="1200" dirty="0">
                <a:solidFill>
                  <a:schemeClr val="tx1"/>
                </a:solidFill>
                <a:latin typeface="+mn-lt"/>
                <a:ea typeface="IBM Plex Sans" charset="0"/>
                <a:cs typeface="IBM Plex Sans" charset="0"/>
              </a:rPr>
              <a:t>Hybrid network deployments</a:t>
            </a:r>
          </a:p>
          <a:p>
            <a:pPr marL="171450" indent="-171450" algn="l">
              <a:spcAft>
                <a:spcPts val="300"/>
              </a:spcAft>
              <a:buFontTx/>
              <a:buChar char="-"/>
            </a:pPr>
            <a:r>
              <a:rPr lang="en-US" sz="1200" dirty="0">
                <a:ea typeface="IBM Plex Sans" charset="0"/>
                <a:cs typeface="IBM Plex Sans" charset="0"/>
              </a:rPr>
              <a:t>Scale out industry-wide solutions</a:t>
            </a:r>
          </a:p>
          <a:p>
            <a:pPr marL="171450" indent="-171450" algn="l">
              <a:spcAft>
                <a:spcPts val="300"/>
              </a:spcAft>
              <a:buFontTx/>
              <a:buChar char="-"/>
            </a:pPr>
            <a:r>
              <a:rPr lang="en-US" sz="1200" dirty="0">
                <a:solidFill>
                  <a:schemeClr val="tx1"/>
                </a:solidFill>
                <a:latin typeface="+mn-lt"/>
                <a:ea typeface="IBM Plex Sans" charset="0"/>
                <a:cs typeface="IBM Plex Sans" charset="0"/>
              </a:rPr>
              <a:t>Network of networks</a:t>
            </a:r>
          </a:p>
        </p:txBody>
      </p:sp>
    </p:spTree>
    <p:extLst>
      <p:ext uri="{BB962C8B-B14F-4D97-AF65-F5344CB8AC3E}">
        <p14:creationId xmlns:p14="http://schemas.microsoft.com/office/powerpoint/2010/main" val="12501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a:xfrm>
            <a:off x="210312" y="175530"/>
            <a:ext cx="7096010" cy="800100"/>
          </a:xfrm>
        </p:spPr>
        <p:txBody>
          <a:bodyPr/>
          <a:lstStyle/>
          <a:p>
            <a:r>
              <a:rPr lang="en-US" dirty="0">
                <a:solidFill>
                  <a:schemeClr val="accent1"/>
                </a:solidFill>
              </a:rPr>
              <a:t>Technical Challenges</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fld id="{59395FB3-9C97-154F-86B2-7E381B951268}" type="slidenum">
              <a:rPr lang="en-US" sz="800" smtClean="0"/>
              <a:pPr/>
              <a:t>8</a:t>
            </a:fld>
            <a:endParaRPr lang="en-US" sz="800" dirty="0"/>
          </a:p>
        </p:txBody>
      </p:sp>
      <p:sp>
        <p:nvSpPr>
          <p:cNvPr id="3" name="TextBox 2">
            <a:extLst>
              <a:ext uri="{FF2B5EF4-FFF2-40B4-BE49-F238E27FC236}">
                <a16:creationId xmlns:a16="http://schemas.microsoft.com/office/drawing/2014/main" id="{A10723EC-48A0-BD4D-AB83-2A1FA183D1F1}"/>
              </a:ext>
            </a:extLst>
          </p:cNvPr>
          <p:cNvSpPr txBox="1"/>
          <p:nvPr/>
        </p:nvSpPr>
        <p:spPr>
          <a:xfrm>
            <a:off x="210312" y="729673"/>
            <a:ext cx="8705020" cy="1169551"/>
          </a:xfrm>
          <a:prstGeom prst="rect">
            <a:avLst/>
          </a:prstGeom>
          <a:noFill/>
        </p:spPr>
        <p:txBody>
          <a:bodyPr wrap="square" rtlCol="0">
            <a:spAutoFit/>
          </a:bodyPr>
          <a:lstStyle/>
          <a:p>
            <a:pPr marL="171450" indent="-171450" algn="l">
              <a:spcAft>
                <a:spcPts val="1200"/>
              </a:spcAft>
              <a:buFont typeface="Arial" panose="020B0604020202020204" pitchFamily="34" charset="0"/>
              <a:buChar char="•"/>
            </a:pPr>
            <a:r>
              <a:rPr lang="en-US" sz="2000" dirty="0">
                <a:solidFill>
                  <a:schemeClr val="tx1"/>
                </a:solidFill>
                <a:latin typeface="+mn-lt"/>
                <a:ea typeface="IBM Plex Sans" charset="0"/>
                <a:cs typeface="IBM Plex Sans" charset="0"/>
              </a:rPr>
              <a:t>How do you build blockchain systems that are </a:t>
            </a:r>
            <a:r>
              <a:rPr lang="en-US" sz="2000" i="1" dirty="0">
                <a:ea typeface="IBM Plex Sans" charset="0"/>
                <a:cs typeface="IBM Plex Sans" charset="0"/>
              </a:rPr>
              <a:t>s</a:t>
            </a:r>
            <a:r>
              <a:rPr lang="en-US" sz="2000" i="1" dirty="0">
                <a:solidFill>
                  <a:schemeClr val="tx1"/>
                </a:solidFill>
                <a:latin typeface="+mn-lt"/>
                <a:ea typeface="IBM Plex Sans" charset="0"/>
                <a:cs typeface="IBM Plex Sans" charset="0"/>
              </a:rPr>
              <a:t>ecure by design?</a:t>
            </a:r>
          </a:p>
          <a:p>
            <a:pPr marL="171450" indent="-171450" algn="l">
              <a:spcAft>
                <a:spcPts val="1200"/>
              </a:spcAft>
              <a:buFont typeface="Arial" panose="020B0604020202020204" pitchFamily="34" charset="0"/>
              <a:buChar char="•"/>
            </a:pPr>
            <a:r>
              <a:rPr lang="en-US" sz="2000" dirty="0">
                <a:solidFill>
                  <a:schemeClr val="tx1"/>
                </a:solidFill>
                <a:latin typeface="+mn-lt"/>
                <a:ea typeface="IBM Plex Sans" charset="0"/>
                <a:cs typeface="IBM Plex Sans" charset="0"/>
              </a:rPr>
              <a:t>How do you keep your data privat</a:t>
            </a:r>
            <a:r>
              <a:rPr lang="en-US" sz="2000" dirty="0">
                <a:ea typeface="IBM Plex Sans" charset="0"/>
                <a:cs typeface="IBM Plex Sans" charset="0"/>
              </a:rPr>
              <a:t>e </a:t>
            </a:r>
            <a:r>
              <a:rPr lang="en-US" sz="2000" dirty="0">
                <a:solidFill>
                  <a:schemeClr val="tx1"/>
                </a:solidFill>
                <a:latin typeface="+mn-lt"/>
                <a:ea typeface="IBM Plex Sans" charset="0"/>
                <a:cs typeface="IBM Plex Sans" charset="0"/>
              </a:rPr>
              <a:t>and yet share information in a verifiable manner with others?</a:t>
            </a:r>
          </a:p>
        </p:txBody>
      </p:sp>
    </p:spTree>
    <p:extLst>
      <p:ext uri="{BB962C8B-B14F-4D97-AF65-F5344CB8AC3E}">
        <p14:creationId xmlns:p14="http://schemas.microsoft.com/office/powerpoint/2010/main" val="216776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5FE-C227-7B4B-9B33-92F98A478E94}"/>
              </a:ext>
            </a:extLst>
          </p:cNvPr>
          <p:cNvSpPr>
            <a:spLocks noGrp="1"/>
          </p:cNvSpPr>
          <p:nvPr>
            <p:ph type="title"/>
          </p:nvPr>
        </p:nvSpPr>
        <p:spPr/>
        <p:txBody>
          <a:bodyPr/>
          <a:lstStyle/>
          <a:p>
            <a:r>
              <a:rPr lang="en-US" dirty="0">
                <a:solidFill>
                  <a:schemeClr val="accent1"/>
                </a:solidFill>
              </a:rPr>
              <a:t>Thank you!</a:t>
            </a:r>
          </a:p>
        </p:txBody>
      </p:sp>
      <p:sp>
        <p:nvSpPr>
          <p:cNvPr id="4" name="Slide Number Placeholder 3">
            <a:extLst>
              <a:ext uri="{FF2B5EF4-FFF2-40B4-BE49-F238E27FC236}">
                <a16:creationId xmlns:a16="http://schemas.microsoft.com/office/drawing/2014/main" id="{F798C841-0056-9349-8344-3C7D30874E0A}"/>
              </a:ext>
            </a:extLst>
          </p:cNvPr>
          <p:cNvSpPr>
            <a:spLocks noGrp="1"/>
          </p:cNvSpPr>
          <p:nvPr>
            <p:ph type="sldNum" sz="quarter" idx="11"/>
          </p:nvPr>
        </p:nvSpPr>
        <p:spPr/>
        <p:txBody>
          <a:bodyPr/>
          <a:lstStyle/>
          <a:p>
            <a:fld id="{59395FB3-9C97-154F-86B2-7E381B951268}" type="slidenum">
              <a:rPr lang="en-US" sz="800" smtClean="0"/>
              <a:pPr/>
              <a:t>9</a:t>
            </a:fld>
            <a:endParaRPr lang="en-US" sz="800" dirty="0"/>
          </a:p>
        </p:txBody>
      </p:sp>
      <p:sp>
        <p:nvSpPr>
          <p:cNvPr id="5" name="Text Placeholder 4">
            <a:extLst>
              <a:ext uri="{FF2B5EF4-FFF2-40B4-BE49-F238E27FC236}">
                <a16:creationId xmlns:a16="http://schemas.microsoft.com/office/drawing/2014/main" id="{465FC291-99B6-DD48-8BC2-EAC42D1CEA3D}"/>
              </a:ext>
            </a:extLst>
          </p:cNvPr>
          <p:cNvSpPr>
            <a:spLocks noGrp="1"/>
          </p:cNvSpPr>
          <p:nvPr>
            <p:ph type="body" sz="quarter" idx="13"/>
          </p:nvPr>
        </p:nvSpPr>
        <p:spPr>
          <a:xfrm>
            <a:off x="219456" y="1272866"/>
            <a:ext cx="5322362" cy="3222934"/>
          </a:xfrm>
        </p:spPr>
        <p:txBody>
          <a:bodyPr/>
          <a:lstStyle/>
          <a:p>
            <a:pPr>
              <a:lnSpc>
                <a:spcPct val="100000"/>
              </a:lnSpc>
            </a:pPr>
            <a:r>
              <a:rPr lang="en-US" sz="1800" dirty="0"/>
              <a:t>Praveen Jayachandran</a:t>
            </a:r>
          </a:p>
          <a:p>
            <a:pPr>
              <a:lnSpc>
                <a:spcPct val="100000"/>
              </a:lnSpc>
              <a:spcAft>
                <a:spcPts val="300"/>
              </a:spcAft>
            </a:pPr>
            <a:r>
              <a:rPr lang="en-US" sz="1400" dirty="0"/>
              <a:t>Senior Technical Staff Member and Master Inventor</a:t>
            </a:r>
          </a:p>
          <a:p>
            <a:pPr>
              <a:lnSpc>
                <a:spcPct val="100000"/>
              </a:lnSpc>
              <a:spcAft>
                <a:spcPts val="300"/>
              </a:spcAft>
            </a:pPr>
            <a:r>
              <a:rPr lang="en-US" sz="1400" dirty="0"/>
              <a:t>IBM Research - India</a:t>
            </a:r>
          </a:p>
          <a:p>
            <a:pPr>
              <a:lnSpc>
                <a:spcPct val="100000"/>
              </a:lnSpc>
            </a:pPr>
            <a:r>
              <a:rPr lang="en-US" sz="1400" dirty="0"/>
              <a:t>—</a:t>
            </a:r>
          </a:p>
          <a:p>
            <a:pPr>
              <a:lnSpc>
                <a:spcPct val="100000"/>
              </a:lnSpc>
            </a:pPr>
            <a:r>
              <a:rPr lang="en-US" sz="1400" dirty="0" err="1"/>
              <a:t>praveen.j@in.ibm.com</a:t>
            </a:r>
            <a:endParaRPr lang="en-US" sz="1400" dirty="0"/>
          </a:p>
        </p:txBody>
      </p:sp>
    </p:spTree>
    <p:extLst>
      <p:ext uri="{BB962C8B-B14F-4D97-AF65-F5344CB8AC3E}">
        <p14:creationId xmlns:p14="http://schemas.microsoft.com/office/powerpoint/2010/main" val="3246361402"/>
      </p:ext>
    </p:extLst>
  </p:cSld>
  <p:clrMapOvr>
    <a:masterClrMapping/>
  </p:clrMapOvr>
</p:sld>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tx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78C0C19-3A89-0A44-900E-16182F0D4E0E}"/>
    </a:ext>
  </a:extLst>
</a:theme>
</file>

<file path=ppt/theme/theme2.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3881308-1D4B-8B41-9B5A-3ACAE89432B0}"/>
    </a:ext>
  </a:extLst>
</a:theme>
</file>

<file path=ppt/theme/theme3.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910FA972-C976-BC49-BD07-2460A126DCAE}"/>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IBM_Developer_Master_Presentation_2018_V01_Arial</Template>
  <TotalTime>1247</TotalTime>
  <Words>678</Words>
  <Application>Microsoft Macintosh PowerPoint</Application>
  <PresentationFormat>On-screen Show (16:9)</PresentationFormat>
  <Paragraphs>112</Paragraphs>
  <Slides>10</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vt:i4>
      </vt:variant>
    </vt:vector>
  </HeadingPairs>
  <TitlesOfParts>
    <vt:vector size="23" baseType="lpstr">
      <vt:lpstr>.AppleSystemUIFont</vt:lpstr>
      <vt:lpstr>.PingFang SC Regular</vt:lpstr>
      <vt:lpstr>Arial</vt:lpstr>
      <vt:lpstr>Helvetica</vt:lpstr>
      <vt:lpstr>HelvNeue Light for IBM</vt:lpstr>
      <vt:lpstr>IBM Plex Mono Light</vt:lpstr>
      <vt:lpstr>IBM Plex Sans</vt:lpstr>
      <vt:lpstr>IBM Plex Sans Light</vt:lpstr>
      <vt:lpstr>IBM Plex Sans Regular</vt:lpstr>
      <vt:lpstr>Wingdings</vt:lpstr>
      <vt:lpstr>IBM Developer 2018 white background</vt:lpstr>
      <vt:lpstr>IBM Developer 2018 blue background</vt:lpstr>
      <vt:lpstr>IBM Developer 2018 black background</vt:lpstr>
      <vt:lpstr>Unlock Blockchain Value: From Your Four Walls to Trusted Partners to Connected Business Ecosystems — Praveen Jayachandran  IBM Research - India</vt:lpstr>
      <vt:lpstr>PowerPoint Presentation</vt:lpstr>
      <vt:lpstr>Business Ecosystems and Shared Truth </vt:lpstr>
      <vt:lpstr>Blockchain’s 3 Core Design Principles</vt:lpstr>
      <vt:lpstr>PowerPoint Presentation</vt:lpstr>
      <vt:lpstr>PowerPoint Presentation</vt:lpstr>
      <vt:lpstr>Gartner Blockchain Spectrum Model Forecast </vt:lpstr>
      <vt:lpstr>Technical Challenges</vt:lpstr>
      <vt:lpstr>Thank you!</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Arial Variant</dc:title>
  <dc:creator>Neha Sobti</dc:creator>
  <cp:lastModifiedBy>Praveen Jayachandran</cp:lastModifiedBy>
  <cp:revision>81</cp:revision>
  <cp:lastPrinted>2018-10-12T17:19:31Z</cp:lastPrinted>
  <dcterms:created xsi:type="dcterms:W3CDTF">2019-02-20T14:02:43Z</dcterms:created>
  <dcterms:modified xsi:type="dcterms:W3CDTF">2019-03-13T08:55:37Z</dcterms:modified>
</cp:coreProperties>
</file>